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
      <p:font typeface="Helvetica Neue"/>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1886FE8-4550-42AE-AE2D-0F340B9FA483}">
  <a:tblStyle styleId="{31886FE8-4550-42AE-AE2D-0F340B9FA4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4.xml"/><Relationship Id="rId42" Type="http://schemas.openxmlformats.org/officeDocument/2006/relationships/font" Target="fonts/OpenSans-regular.fntdata"/><Relationship Id="rId41" Type="http://schemas.openxmlformats.org/officeDocument/2006/relationships/font" Target="fonts/HelveticaNeue-boldItalic.fntdata"/><Relationship Id="rId22" Type="http://schemas.openxmlformats.org/officeDocument/2006/relationships/slide" Target="slides/slide16.xml"/><Relationship Id="rId44" Type="http://schemas.openxmlformats.org/officeDocument/2006/relationships/font" Target="fonts/OpenSans-italic.fntdata"/><Relationship Id="rId21" Type="http://schemas.openxmlformats.org/officeDocument/2006/relationships/slide" Target="slides/slide15.xml"/><Relationship Id="rId43" Type="http://schemas.openxmlformats.org/officeDocument/2006/relationships/font" Target="fonts/OpenSans-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HelveticaNeue-bold.fntdata"/><Relationship Id="rId16" Type="http://schemas.openxmlformats.org/officeDocument/2006/relationships/slide" Target="slides/slide10.xml"/><Relationship Id="rId38" Type="http://schemas.openxmlformats.org/officeDocument/2006/relationships/font" Target="fonts/HelveticaNeu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Aldo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0d04366f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0d04366f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t>Kobe most prefered shooting position is the through the center.</a:t>
            </a:r>
            <a:endParaRPr sz="1800"/>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0d04366f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0d04366f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0d04366f7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0d04366f7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0ecf8204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0ecf8204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0ecf8204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0ecf8204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For accuracy by shot type, we found dunk has the most accuracy which makes sense. The thing that surprised us is Kobe’s fadeaway bank shot has pretty high accuracy as well, which is his most famous skill.</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0d04366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0d04366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Kobe’s shot accuracy for most of his career has been around 45%.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Kobe’s shot accuracy has highs and lows. The lows </a:t>
            </a:r>
            <a:r>
              <a:rPr lang="en" sz="1800">
                <a:solidFill>
                  <a:schemeClr val="lt1"/>
                </a:solidFill>
                <a:latin typeface="Times New Roman"/>
                <a:ea typeface="Times New Roman"/>
                <a:cs typeface="Times New Roman"/>
                <a:sym typeface="Times New Roman"/>
              </a:rPr>
              <a:t> were mostly  due to injuries.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0df58b63e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0df58b63e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Kobe’s shot accuracy for most of his career has been around 45%.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Kobe’s shot accuracy has highs and lows. The lows </a:t>
            </a:r>
            <a:r>
              <a:rPr lang="en" sz="1800">
                <a:solidFill>
                  <a:schemeClr val="lt1"/>
                </a:solidFill>
                <a:latin typeface="Times New Roman"/>
                <a:ea typeface="Times New Roman"/>
                <a:cs typeface="Times New Roman"/>
                <a:sym typeface="Times New Roman"/>
              </a:rPr>
              <a:t> were mostly  due to injuries.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0d04366f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0d04366f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0d04366f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0d04366f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0d04366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0d04366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0d04366f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0d04366f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Aldo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0d04366f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0d04366f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0d04366f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0d04366f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0d04366f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0d04366f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0d04366f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0d04366f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0d04366f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0d04366f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0d04366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0d04366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0d04366f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0d04366f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layer - hidden layer - output layer</a:t>
            </a:r>
            <a:endParaRPr/>
          </a:p>
          <a:p>
            <a:pPr indent="0" lvl="0" marL="0" rtl="0" algn="l">
              <a:spcBef>
                <a:spcPts val="0"/>
              </a:spcBef>
              <a:spcAft>
                <a:spcPts val="0"/>
              </a:spcAft>
              <a:buClr>
                <a:schemeClr val="dk1"/>
              </a:buClr>
              <a:buSzPts val="1100"/>
              <a:buFont typeface="Arial"/>
              <a:buNone/>
            </a:pPr>
            <a:r>
              <a:rPr lang="en"/>
              <a:t>NN model</a:t>
            </a:r>
            <a:endParaRPr/>
          </a:p>
          <a:p>
            <a:pPr indent="0" lvl="0" marL="0" rtl="0" algn="l">
              <a:spcBef>
                <a:spcPts val="0"/>
              </a:spcBef>
              <a:spcAft>
                <a:spcPts val="0"/>
              </a:spcAft>
              <a:buClr>
                <a:schemeClr val="dk1"/>
              </a:buClr>
              <a:buSzPts val="1100"/>
              <a:buFont typeface="Arial"/>
              <a:buNone/>
            </a:pPr>
            <a:r>
              <a:rPr lang="en"/>
              <a:t>Before we build the NN model, we should pick the column which is not numeric. We use the ‘class.ind’ function in the ‘nnet’ package to make it as dummy data. And also, we found the value in some columns are huge such as loc_x and loc_y, so we divided them by 100 and 200, just to make sure they didn't make a big difference.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0d04366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0d04366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0d04366f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0d04366f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Aldo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80ecf820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0ecf820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Aldo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0ecf820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0ecf820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Aldo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0ecf8204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0ecf8204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Aldo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0df58b63e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0df58b63e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Aldo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0d04366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0d04366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Kobe took a lot of 2 point jump shots, 3 point jump shots and layups. We found are jump shots are one of the main ways kobe like to score the basketball.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0d04366f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0d04366f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 Kobe clearly prefered to play through defenders to get to the hoop. We found that Kobe most scored in less than 8ft. Which means Kobe is always driving to the basket for lay ups, dunks and preferred jump shots plus fadeaways.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9.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40.jp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7.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8.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22.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25.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35.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32.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34.jpg"/><Relationship Id="rId5"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7.png"/><Relationship Id="rId5"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658549" y="378100"/>
            <a:ext cx="48213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
                <a:solidFill>
                  <a:srgbClr val="FFFFFF"/>
                </a:solidFill>
              </a:rPr>
              <a:t>Kobe Bryant</a:t>
            </a:r>
            <a:endParaRPr>
              <a:solidFill>
                <a:srgbClr val="FFFFFF"/>
              </a:solidFill>
            </a:endParaRPr>
          </a:p>
          <a:p>
            <a:pPr indent="0" lvl="0" marL="0" rtl="0" algn="ctr">
              <a:spcBef>
                <a:spcPts val="0"/>
              </a:spcBef>
              <a:spcAft>
                <a:spcPts val="0"/>
              </a:spcAft>
              <a:buNone/>
            </a:pPr>
            <a:r>
              <a:rPr lang="en" sz="3600">
                <a:solidFill>
                  <a:srgbClr val="FFFFFF"/>
                </a:solidFill>
              </a:rPr>
              <a:t>(1978-2020)</a:t>
            </a:r>
            <a:r>
              <a:rPr lang="en">
                <a:solidFill>
                  <a:srgbClr val="FFFFFF"/>
                </a:solidFill>
              </a:rPr>
              <a:t> </a:t>
            </a:r>
            <a:endParaRPr>
              <a:solidFill>
                <a:srgbClr val="FFFFFF"/>
              </a:solidFill>
            </a:endParaRPr>
          </a:p>
        </p:txBody>
      </p:sp>
      <p:sp>
        <p:nvSpPr>
          <p:cNvPr id="55" name="Google Shape;55;p13"/>
          <p:cNvSpPr txBox="1"/>
          <p:nvPr>
            <p:ph idx="1" type="subTitle"/>
          </p:nvPr>
        </p:nvSpPr>
        <p:spPr>
          <a:xfrm>
            <a:off x="1619550" y="28926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The Evaluation of a Champion</a:t>
            </a:r>
            <a:endParaRPr>
              <a:solidFill>
                <a:srgbClr val="FFFFFF"/>
              </a:solidFill>
            </a:endParaRPr>
          </a:p>
        </p:txBody>
      </p:sp>
      <p:sp>
        <p:nvSpPr>
          <p:cNvPr id="56" name="Google Shape;56;p13"/>
          <p:cNvSpPr txBox="1"/>
          <p:nvPr/>
        </p:nvSpPr>
        <p:spPr>
          <a:xfrm>
            <a:off x="2473025" y="3685275"/>
            <a:ext cx="6006900" cy="631800"/>
          </a:xfrm>
          <a:prstGeom prst="rect">
            <a:avLst/>
          </a:prstGeom>
          <a:noFill/>
          <a:ln>
            <a:noFill/>
          </a:ln>
        </p:spPr>
        <p:txBody>
          <a:bodyPr anchorCtr="0" anchor="t" bIns="91425" lIns="91425" spcFirstLastPara="1" rIns="91425" wrap="square" tIns="91425">
            <a:noAutofit/>
          </a:bodyPr>
          <a:lstStyle/>
          <a:p>
            <a:pPr indent="0" lvl="0" marL="0" rtl="0" algn="ctr">
              <a:lnSpc>
                <a:spcPct val="180000"/>
              </a:lnSpc>
              <a:spcBef>
                <a:spcPts val="0"/>
              </a:spcBef>
              <a:spcAft>
                <a:spcPts val="0"/>
              </a:spcAft>
              <a:buClr>
                <a:schemeClr val="dk1"/>
              </a:buClr>
              <a:buSzPts val="1100"/>
              <a:buFont typeface="Arial"/>
              <a:buNone/>
            </a:pPr>
            <a:r>
              <a:rPr lang="en" sz="1800">
                <a:solidFill>
                  <a:schemeClr val="lt1"/>
                </a:solidFill>
                <a:latin typeface="Times New Roman"/>
                <a:ea typeface="Times New Roman"/>
                <a:cs typeface="Times New Roman"/>
                <a:sym typeface="Times New Roman"/>
              </a:rPr>
              <a:t>Ethan Goldbeck, Yuxiang Wang, Wenbin Yang, Aldo Peter</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97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Shot Location</a:t>
            </a:r>
            <a:endParaRPr>
              <a:solidFill>
                <a:srgbClr val="FFFFFF"/>
              </a:solidFill>
            </a:endParaRPr>
          </a:p>
        </p:txBody>
      </p:sp>
      <p:pic>
        <p:nvPicPr>
          <p:cNvPr id="119" name="Google Shape;119;p22"/>
          <p:cNvPicPr preferRelativeResize="0"/>
          <p:nvPr/>
        </p:nvPicPr>
        <p:blipFill>
          <a:blip r:embed="rId4">
            <a:alphaModFix/>
          </a:blip>
          <a:stretch>
            <a:fillRect/>
          </a:stretch>
        </p:blipFill>
        <p:spPr>
          <a:xfrm>
            <a:off x="152400" y="725100"/>
            <a:ext cx="6093775" cy="411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3"/>
          <p:cNvSpPr txBox="1"/>
          <p:nvPr>
            <p:ph type="title"/>
          </p:nvPr>
        </p:nvSpPr>
        <p:spPr>
          <a:xfrm>
            <a:off x="68200" y="104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Shooting % VS Opponents</a:t>
            </a:r>
            <a:endParaRPr>
              <a:solidFill>
                <a:srgbClr val="FFFFFF"/>
              </a:solidFill>
            </a:endParaRPr>
          </a:p>
        </p:txBody>
      </p:sp>
      <p:pic>
        <p:nvPicPr>
          <p:cNvPr id="125" name="Google Shape;125;p23"/>
          <p:cNvPicPr preferRelativeResize="0"/>
          <p:nvPr/>
        </p:nvPicPr>
        <p:blipFill>
          <a:blip r:embed="rId4">
            <a:alphaModFix/>
          </a:blip>
          <a:stretch>
            <a:fillRect/>
          </a:stretch>
        </p:blipFill>
        <p:spPr>
          <a:xfrm>
            <a:off x="2743200" y="728025"/>
            <a:ext cx="6336699" cy="4376425"/>
          </a:xfrm>
          <a:prstGeom prst="rect">
            <a:avLst/>
          </a:prstGeom>
          <a:noFill/>
          <a:ln>
            <a:noFill/>
          </a:ln>
        </p:spPr>
      </p:pic>
      <p:sp>
        <p:nvSpPr>
          <p:cNvPr id="126" name="Google Shape;126;p23"/>
          <p:cNvSpPr txBox="1"/>
          <p:nvPr>
            <p:ph idx="1" type="body"/>
          </p:nvPr>
        </p:nvSpPr>
        <p:spPr>
          <a:xfrm>
            <a:off x="-45050" y="1445450"/>
            <a:ext cx="290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Easiest</a:t>
            </a:r>
            <a:r>
              <a:rPr lang="en">
                <a:solidFill>
                  <a:srgbClr val="FFFFFF"/>
                </a:solidFill>
              </a:rPr>
              <a:t> </a:t>
            </a:r>
            <a:r>
              <a:rPr lang="en">
                <a:solidFill>
                  <a:srgbClr val="FFFFFF"/>
                </a:solidFill>
              </a:rPr>
              <a:t>Opponents (FG%)</a:t>
            </a:r>
            <a:endParaRPr>
              <a:solidFill>
                <a:srgbClr val="FFFFFF"/>
              </a:solidFill>
            </a:endParaRPr>
          </a:p>
          <a:p>
            <a:pPr indent="0" lvl="0" marL="0" rtl="0" algn="l">
              <a:spcBef>
                <a:spcPts val="1600"/>
              </a:spcBef>
              <a:spcAft>
                <a:spcPts val="0"/>
              </a:spcAft>
              <a:buNone/>
            </a:pPr>
            <a:r>
              <a:rPr lang="en">
                <a:solidFill>
                  <a:srgbClr val="FFFFFF"/>
                </a:solidFill>
              </a:rPr>
              <a:t>NYK -  47.7%</a:t>
            </a:r>
            <a:endParaRPr>
              <a:solidFill>
                <a:srgbClr val="FFFFFF"/>
              </a:solidFill>
            </a:endParaRPr>
          </a:p>
          <a:p>
            <a:pPr indent="0" lvl="0" marL="0" rtl="0" algn="l">
              <a:spcBef>
                <a:spcPts val="1600"/>
              </a:spcBef>
              <a:spcAft>
                <a:spcPts val="0"/>
              </a:spcAft>
              <a:buNone/>
            </a:pPr>
            <a:r>
              <a:rPr lang="en">
                <a:solidFill>
                  <a:srgbClr val="FFFFFF"/>
                </a:solidFill>
              </a:rPr>
              <a:t>VAN - 47.06%</a:t>
            </a:r>
            <a:endParaRPr>
              <a:solidFill>
                <a:srgbClr val="FFFFFF"/>
              </a:solidFill>
            </a:endParaRPr>
          </a:p>
          <a:p>
            <a:pPr indent="0" lvl="0" marL="0" rtl="0" algn="l">
              <a:spcBef>
                <a:spcPts val="1600"/>
              </a:spcBef>
              <a:spcAft>
                <a:spcPts val="0"/>
              </a:spcAft>
              <a:buNone/>
            </a:pPr>
            <a:r>
              <a:rPr lang="en">
                <a:solidFill>
                  <a:srgbClr val="FFFFFF"/>
                </a:solidFill>
              </a:rPr>
              <a:t>Toughest </a:t>
            </a:r>
            <a:r>
              <a:rPr lang="en">
                <a:solidFill>
                  <a:srgbClr val="FFFFFF"/>
                </a:solidFill>
              </a:rPr>
              <a:t>Opponents</a:t>
            </a:r>
            <a:r>
              <a:rPr lang="en">
                <a:solidFill>
                  <a:srgbClr val="FFFFFF"/>
                </a:solidFill>
              </a:rPr>
              <a:t> (FG%)</a:t>
            </a:r>
            <a:endParaRPr>
              <a:solidFill>
                <a:srgbClr val="FFFFFF"/>
              </a:solidFill>
            </a:endParaRPr>
          </a:p>
          <a:p>
            <a:pPr indent="0" lvl="0" marL="0" rtl="0" algn="l">
              <a:spcBef>
                <a:spcPts val="1600"/>
              </a:spcBef>
              <a:spcAft>
                <a:spcPts val="0"/>
              </a:spcAft>
              <a:buClr>
                <a:schemeClr val="dk1"/>
              </a:buClr>
              <a:buSzPts val="1100"/>
              <a:buFont typeface="Arial"/>
              <a:buNone/>
            </a:pPr>
            <a:r>
              <a:rPr lang="en">
                <a:solidFill>
                  <a:schemeClr val="lt1"/>
                </a:solidFill>
              </a:rPr>
              <a:t>IND - 40.10%</a:t>
            </a:r>
            <a:endParaRPr>
              <a:solidFill>
                <a:schemeClr val="lt1"/>
              </a:solidFill>
            </a:endParaRPr>
          </a:p>
          <a:p>
            <a:pPr indent="0" lvl="0" marL="0" rtl="0" algn="l">
              <a:spcBef>
                <a:spcPts val="1600"/>
              </a:spcBef>
              <a:spcAft>
                <a:spcPts val="1600"/>
              </a:spcAft>
              <a:buClr>
                <a:schemeClr val="dk1"/>
              </a:buClr>
              <a:buSzPts val="1100"/>
              <a:buFont typeface="Arial"/>
              <a:buNone/>
            </a:pPr>
            <a:r>
              <a:rPr lang="en">
                <a:solidFill>
                  <a:schemeClr val="lt1"/>
                </a:solidFill>
              </a:rPr>
              <a:t>BKN - 40.00%</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Clutch Factor </a:t>
            </a:r>
            <a:endParaRPr>
              <a:solidFill>
                <a:srgbClr val="FFFFFF"/>
              </a:solidFill>
            </a:endParaRPr>
          </a:p>
        </p:txBody>
      </p:sp>
      <p:sp>
        <p:nvSpPr>
          <p:cNvPr id="132" name="Google Shape;132;p24"/>
          <p:cNvSpPr txBox="1"/>
          <p:nvPr>
            <p:ph idx="1" type="body"/>
          </p:nvPr>
        </p:nvSpPr>
        <p:spPr>
          <a:xfrm>
            <a:off x="370175" y="1113575"/>
            <a:ext cx="442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33" name="Google Shape;133;p24"/>
          <p:cNvPicPr preferRelativeResize="0"/>
          <p:nvPr/>
        </p:nvPicPr>
        <p:blipFill>
          <a:blip r:embed="rId4">
            <a:alphaModFix/>
          </a:blip>
          <a:stretch>
            <a:fillRect/>
          </a:stretch>
        </p:blipFill>
        <p:spPr>
          <a:xfrm>
            <a:off x="191150" y="1017725"/>
            <a:ext cx="4344351" cy="3673350"/>
          </a:xfrm>
          <a:prstGeom prst="rect">
            <a:avLst/>
          </a:prstGeom>
          <a:noFill/>
          <a:ln>
            <a:noFill/>
          </a:ln>
        </p:spPr>
      </p:pic>
      <p:pic>
        <p:nvPicPr>
          <p:cNvPr id="134" name="Google Shape;134;p24"/>
          <p:cNvPicPr preferRelativeResize="0"/>
          <p:nvPr/>
        </p:nvPicPr>
        <p:blipFill>
          <a:blip r:embed="rId5">
            <a:alphaModFix/>
          </a:blip>
          <a:stretch>
            <a:fillRect/>
          </a:stretch>
        </p:blipFill>
        <p:spPr>
          <a:xfrm>
            <a:off x="4790675" y="953650"/>
            <a:ext cx="4298525" cy="3673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Clutch Factor </a:t>
            </a:r>
            <a:endParaRPr>
              <a:solidFill>
                <a:srgbClr val="FFFFFF"/>
              </a:solidFill>
            </a:endParaRPr>
          </a:p>
        </p:txBody>
      </p:sp>
      <p:sp>
        <p:nvSpPr>
          <p:cNvPr id="140" name="Google Shape;140;p25"/>
          <p:cNvSpPr txBox="1"/>
          <p:nvPr>
            <p:ph idx="1" type="body"/>
          </p:nvPr>
        </p:nvSpPr>
        <p:spPr>
          <a:xfrm>
            <a:off x="370175" y="1113575"/>
            <a:ext cx="442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Based on marginal effects of glm models</a:t>
            </a:r>
            <a:endParaRPr>
              <a:solidFill>
                <a:srgbClr val="FFFFFF"/>
              </a:solidFill>
            </a:endParaRPr>
          </a:p>
          <a:p>
            <a:pPr indent="-342900" lvl="0" marL="457200" rtl="0" algn="l">
              <a:spcBef>
                <a:spcPts val="1600"/>
              </a:spcBef>
              <a:spcAft>
                <a:spcPts val="0"/>
              </a:spcAft>
              <a:buClr>
                <a:srgbClr val="FFFFFF"/>
              </a:buClr>
              <a:buSzPts val="1800"/>
              <a:buChar char="●"/>
            </a:pPr>
            <a:r>
              <a:rPr lang="en">
                <a:solidFill>
                  <a:srgbClr val="FFFFFF"/>
                </a:solidFill>
              </a:rPr>
              <a:t>Playoffs: - 0.18%</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Playoffs </a:t>
            </a:r>
            <a:r>
              <a:rPr lang="en" sz="1200">
                <a:solidFill>
                  <a:srgbClr val="FFFFFF"/>
                </a:solidFill>
              </a:rPr>
              <a:t>(opponent fixed effects)</a:t>
            </a:r>
            <a:r>
              <a:rPr lang="en">
                <a:solidFill>
                  <a:srgbClr val="FFFFFF"/>
                </a:solidFill>
              </a:rPr>
              <a:t>: 0.01%</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4th Quarter: - 4.23%</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Championship seasons: 0.86%</a:t>
            </a:r>
            <a:endParaRPr>
              <a:solidFill>
                <a:srgbClr val="FFFFFF"/>
              </a:solidFill>
            </a:endParaRPr>
          </a:p>
          <a:p>
            <a:pPr indent="0" lvl="0" marL="0" rtl="0" algn="l">
              <a:spcBef>
                <a:spcPts val="1600"/>
              </a:spcBef>
              <a:spcAft>
                <a:spcPts val="0"/>
              </a:spcAft>
              <a:buNone/>
            </a:pPr>
            <a:r>
              <a:rPr lang="en">
                <a:solidFill>
                  <a:srgbClr val="FFFFFF"/>
                </a:solidFill>
              </a:rPr>
              <a:t>Is Kobe Clutch?</a:t>
            </a:r>
            <a:endParaRPr>
              <a:solidFill>
                <a:srgbClr val="FFFFFF"/>
              </a:solidFill>
            </a:endParaRPr>
          </a:p>
          <a:p>
            <a:pPr indent="0" lvl="0" marL="0" rtl="0" algn="l">
              <a:spcBef>
                <a:spcPts val="1600"/>
              </a:spcBef>
              <a:spcAft>
                <a:spcPts val="0"/>
              </a:spcAft>
              <a:buNone/>
            </a:pPr>
            <a:r>
              <a:rPr lang="en">
                <a:solidFill>
                  <a:srgbClr val="FFFFFF"/>
                </a:solidFill>
              </a:rPr>
              <a:t>Clutch factors not in data: Score, team record, shot difficulty, opponent positioning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4" name="Shape 144"/>
        <p:cNvGrpSpPr/>
        <p:nvPr/>
      </p:nvGrpSpPr>
      <p:grpSpPr>
        <a:xfrm>
          <a:off x="0" y="0"/>
          <a:ext cx="0" cy="0"/>
          <a:chOff x="0" y="0"/>
          <a:chExt cx="0" cy="0"/>
        </a:xfrm>
      </p:grpSpPr>
      <p:pic>
        <p:nvPicPr>
          <p:cNvPr id="145" name="Google Shape;145;p26"/>
          <p:cNvPicPr preferRelativeResize="0"/>
          <p:nvPr/>
        </p:nvPicPr>
        <p:blipFill rotWithShape="1">
          <a:blip r:embed="rId4">
            <a:alphaModFix/>
          </a:blip>
          <a:srcRect b="0" l="0" r="0" t="0"/>
          <a:stretch/>
        </p:blipFill>
        <p:spPr>
          <a:xfrm>
            <a:off x="92525" y="791425"/>
            <a:ext cx="6092775" cy="3950275"/>
          </a:xfrm>
          <a:prstGeom prst="rect">
            <a:avLst/>
          </a:prstGeom>
          <a:noFill/>
          <a:ln>
            <a:noFill/>
          </a:ln>
        </p:spPr>
      </p:pic>
      <p:sp>
        <p:nvSpPr>
          <p:cNvPr id="146" name="Google Shape;146;p26"/>
          <p:cNvSpPr txBox="1"/>
          <p:nvPr>
            <p:ph type="title"/>
          </p:nvPr>
        </p:nvSpPr>
        <p:spPr>
          <a:xfrm>
            <a:off x="92525" y="91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Shot Type Accuracy</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7"/>
          <p:cNvSpPr txBox="1"/>
          <p:nvPr>
            <p:ph idx="1" type="body"/>
          </p:nvPr>
        </p:nvSpPr>
        <p:spPr>
          <a:xfrm>
            <a:off x="39775"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152" name="Google Shape;152;p27"/>
          <p:cNvPicPr preferRelativeResize="0"/>
          <p:nvPr/>
        </p:nvPicPr>
        <p:blipFill>
          <a:blip r:embed="rId4">
            <a:alphaModFix/>
          </a:blip>
          <a:stretch>
            <a:fillRect/>
          </a:stretch>
        </p:blipFill>
        <p:spPr>
          <a:xfrm>
            <a:off x="39775" y="676800"/>
            <a:ext cx="6096800" cy="4338325"/>
          </a:xfrm>
          <a:prstGeom prst="rect">
            <a:avLst/>
          </a:prstGeom>
          <a:noFill/>
          <a:ln>
            <a:noFill/>
          </a:ln>
        </p:spPr>
      </p:pic>
      <p:sp>
        <p:nvSpPr>
          <p:cNvPr id="153" name="Google Shape;153;p27"/>
          <p:cNvSpPr txBox="1"/>
          <p:nvPr>
            <p:ph type="title"/>
          </p:nvPr>
        </p:nvSpPr>
        <p:spPr>
          <a:xfrm>
            <a:off x="0" y="104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Accuracy</a:t>
            </a:r>
            <a:r>
              <a:rPr lang="en">
                <a:solidFill>
                  <a:srgbClr val="FFFFFF"/>
                </a:solidFill>
              </a:rPr>
              <a:t> by Season</a:t>
            </a:r>
            <a:r>
              <a:rPr lang="en">
                <a:solidFill>
                  <a:srgbClr val="FFFFFF"/>
                </a:solidFill>
              </a:rPr>
              <a:t> </a:t>
            </a:r>
            <a:endParaRPr>
              <a:solidFill>
                <a:srgbClr val="FFFFFF"/>
              </a:solidFill>
            </a:endParaRPr>
          </a:p>
        </p:txBody>
      </p:sp>
      <p:pic>
        <p:nvPicPr>
          <p:cNvPr id="154" name="Google Shape;154;p27"/>
          <p:cNvPicPr preferRelativeResize="0"/>
          <p:nvPr/>
        </p:nvPicPr>
        <p:blipFill>
          <a:blip r:embed="rId5">
            <a:alphaModFix/>
          </a:blip>
          <a:stretch>
            <a:fillRect/>
          </a:stretch>
        </p:blipFill>
        <p:spPr>
          <a:xfrm>
            <a:off x="6189675" y="255350"/>
            <a:ext cx="986225" cy="4888150"/>
          </a:xfrm>
          <a:prstGeom prst="rect">
            <a:avLst/>
          </a:prstGeom>
          <a:noFill/>
          <a:ln>
            <a:noFill/>
          </a:ln>
        </p:spPr>
      </p:pic>
      <p:pic>
        <p:nvPicPr>
          <p:cNvPr id="155" name="Google Shape;155;p27"/>
          <p:cNvPicPr preferRelativeResize="0"/>
          <p:nvPr/>
        </p:nvPicPr>
        <p:blipFill>
          <a:blip r:embed="rId6">
            <a:alphaModFix/>
          </a:blip>
          <a:stretch>
            <a:fillRect/>
          </a:stretch>
        </p:blipFill>
        <p:spPr>
          <a:xfrm>
            <a:off x="7175904" y="0"/>
            <a:ext cx="1968092"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8"/>
          <p:cNvSpPr txBox="1"/>
          <p:nvPr>
            <p:ph idx="1" type="body"/>
          </p:nvPr>
        </p:nvSpPr>
        <p:spPr>
          <a:xfrm>
            <a:off x="39775"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sp>
        <p:nvSpPr>
          <p:cNvPr id="161" name="Google Shape;161;p28"/>
          <p:cNvSpPr txBox="1"/>
          <p:nvPr/>
        </p:nvSpPr>
        <p:spPr>
          <a:xfrm>
            <a:off x="0" y="85575"/>
            <a:ext cx="48117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Regular Season vs Playoffs</a:t>
            </a:r>
            <a:endParaRPr sz="2400">
              <a:solidFill>
                <a:schemeClr val="lt1"/>
              </a:solidFill>
            </a:endParaRPr>
          </a:p>
        </p:txBody>
      </p:sp>
      <p:pic>
        <p:nvPicPr>
          <p:cNvPr id="162" name="Google Shape;162;p28"/>
          <p:cNvPicPr preferRelativeResize="0"/>
          <p:nvPr/>
        </p:nvPicPr>
        <p:blipFill>
          <a:blip r:embed="rId4">
            <a:alphaModFix/>
          </a:blip>
          <a:stretch>
            <a:fillRect/>
          </a:stretch>
        </p:blipFill>
        <p:spPr>
          <a:xfrm>
            <a:off x="0" y="641725"/>
            <a:ext cx="5387974" cy="3860050"/>
          </a:xfrm>
          <a:prstGeom prst="rect">
            <a:avLst/>
          </a:prstGeom>
          <a:noFill/>
          <a:ln>
            <a:noFill/>
          </a:ln>
        </p:spPr>
      </p:pic>
      <p:pic>
        <p:nvPicPr>
          <p:cNvPr id="163" name="Google Shape;163;p28"/>
          <p:cNvPicPr preferRelativeResize="0"/>
          <p:nvPr/>
        </p:nvPicPr>
        <p:blipFill>
          <a:blip r:embed="rId5">
            <a:alphaModFix/>
          </a:blip>
          <a:stretch>
            <a:fillRect/>
          </a:stretch>
        </p:blipFill>
        <p:spPr>
          <a:xfrm>
            <a:off x="3989425" y="926550"/>
            <a:ext cx="4998926"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9"/>
          <p:cNvSpPr txBox="1"/>
          <p:nvPr>
            <p:ph type="title"/>
          </p:nvPr>
        </p:nvSpPr>
        <p:spPr>
          <a:xfrm>
            <a:off x="44150" y="52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Random Forest Model</a:t>
            </a:r>
            <a:endParaRPr>
              <a:solidFill>
                <a:srgbClr val="FFFFFF"/>
              </a:solidFill>
            </a:endParaRPr>
          </a:p>
        </p:txBody>
      </p:sp>
      <p:pic>
        <p:nvPicPr>
          <p:cNvPr id="169" name="Google Shape;169;p29"/>
          <p:cNvPicPr preferRelativeResize="0"/>
          <p:nvPr/>
        </p:nvPicPr>
        <p:blipFill>
          <a:blip r:embed="rId4">
            <a:alphaModFix/>
          </a:blip>
          <a:stretch>
            <a:fillRect/>
          </a:stretch>
        </p:blipFill>
        <p:spPr>
          <a:xfrm>
            <a:off x="0" y="788300"/>
            <a:ext cx="5585399" cy="2238612"/>
          </a:xfrm>
          <a:prstGeom prst="rect">
            <a:avLst/>
          </a:prstGeom>
          <a:noFill/>
          <a:ln>
            <a:noFill/>
          </a:ln>
        </p:spPr>
      </p:pic>
      <p:graphicFrame>
        <p:nvGraphicFramePr>
          <p:cNvPr id="170" name="Google Shape;170;p29"/>
          <p:cNvGraphicFramePr/>
          <p:nvPr/>
        </p:nvGraphicFramePr>
        <p:xfrm>
          <a:off x="168325" y="3189725"/>
          <a:ext cx="3000000" cy="3000000"/>
        </p:xfrm>
        <a:graphic>
          <a:graphicData uri="http://schemas.openxmlformats.org/drawingml/2006/table">
            <a:tbl>
              <a:tblPr>
                <a:noFill/>
                <a:tableStyleId>{31886FE8-4550-42AE-AE2D-0F340B9FA483}</a:tableStyleId>
              </a:tblPr>
              <a:tblGrid>
                <a:gridCol w="908400"/>
                <a:gridCol w="1127600"/>
                <a:gridCol w="1018000"/>
                <a:gridCol w="1018000"/>
              </a:tblGrid>
              <a:tr h="197600">
                <a:tc>
                  <a:txBody>
                    <a:bodyPr/>
                    <a:lstStyle/>
                    <a:p>
                      <a:pPr indent="0" lvl="0" marL="0" rtl="0" algn="l">
                        <a:spcBef>
                          <a:spcPts val="0"/>
                        </a:spcBef>
                        <a:spcAft>
                          <a:spcPts val="0"/>
                        </a:spcAft>
                        <a:buNone/>
                      </a:pPr>
                      <a:r>
                        <a:rPr lang="en">
                          <a:solidFill>
                            <a:srgbClr val="FFFFFF"/>
                          </a:solidFill>
                        </a:rPr>
                        <a:t>True/Predicted</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t>0</a:t>
                      </a:r>
                      <a:r>
                        <a:rPr lang="en">
                          <a:solidFill>
                            <a:srgbClr val="FFFFFF"/>
                          </a:solidFill>
                        </a:rPr>
                        <a:t>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Total</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3435</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822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4257</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2213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1240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3453</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Total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5648</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2062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7710</a:t>
                      </a:r>
                      <a:endParaRPr>
                        <a:solidFill>
                          <a:srgbClr val="FFFFFF"/>
                        </a:solidFill>
                      </a:endParaRPr>
                    </a:p>
                  </a:txBody>
                  <a:tcPr marT="91425" marB="91425" marR="91425" marL="91425"/>
                </a:tc>
              </a:tr>
            </a:tbl>
          </a:graphicData>
        </a:graphic>
      </p:graphicFrame>
      <p:sp>
        <p:nvSpPr>
          <p:cNvPr id="171" name="Google Shape;171;p29"/>
          <p:cNvSpPr txBox="1"/>
          <p:nvPr/>
        </p:nvSpPr>
        <p:spPr>
          <a:xfrm>
            <a:off x="4675500" y="3275275"/>
            <a:ext cx="3889200" cy="15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Accuracy= 0.61</a:t>
            </a:r>
            <a:endParaRPr sz="1800">
              <a:solidFill>
                <a:srgbClr val="FFFFFF"/>
              </a:solidFill>
            </a:endParaRPr>
          </a:p>
          <a:p>
            <a:pPr indent="0" lvl="0" marL="0" rtl="0" algn="l">
              <a:spcBef>
                <a:spcPts val="0"/>
              </a:spcBef>
              <a:spcAft>
                <a:spcPts val="0"/>
              </a:spcAft>
              <a:buNone/>
            </a:pPr>
            <a:r>
              <a:rPr lang="en" sz="1800">
                <a:solidFill>
                  <a:srgbClr val="FFFFFF"/>
                </a:solidFill>
              </a:rPr>
              <a:t>Misclassification Rate = 0.39</a:t>
            </a:r>
            <a:endParaRPr sz="1800">
              <a:solidFill>
                <a:srgbClr val="FFFFFF"/>
              </a:solidFill>
            </a:endParaRPr>
          </a:p>
          <a:p>
            <a:pPr indent="0" lvl="0" marL="0" rtl="0" algn="l">
              <a:spcBef>
                <a:spcPts val="0"/>
              </a:spcBef>
              <a:spcAft>
                <a:spcPts val="0"/>
              </a:spcAft>
              <a:buNone/>
            </a:pPr>
            <a:r>
              <a:rPr lang="en" sz="1800">
                <a:solidFill>
                  <a:srgbClr val="FFFFFF"/>
                </a:solidFill>
              </a:rPr>
              <a:t>Sensitivity = 0.35</a:t>
            </a:r>
            <a:endParaRPr sz="1800">
              <a:solidFill>
                <a:srgbClr val="FFFFFF"/>
              </a:solidFill>
            </a:endParaRPr>
          </a:p>
          <a:p>
            <a:pPr indent="0" lvl="0" marL="0" rtl="0" algn="l">
              <a:spcBef>
                <a:spcPts val="0"/>
              </a:spcBef>
              <a:spcAft>
                <a:spcPts val="0"/>
              </a:spcAft>
              <a:buNone/>
            </a:pPr>
            <a:r>
              <a:rPr lang="en" sz="1800">
                <a:solidFill>
                  <a:srgbClr val="FFFFFF"/>
                </a:solidFill>
              </a:rPr>
              <a:t>Specificity  = 0.81</a:t>
            </a:r>
            <a:endParaRPr sz="1800">
              <a:solidFill>
                <a:srgbClr val="FFFFFF"/>
              </a:solidFill>
            </a:endParaRPr>
          </a:p>
          <a:p>
            <a:pPr indent="0" lvl="0" marL="0" rtl="0" algn="l">
              <a:spcBef>
                <a:spcPts val="0"/>
              </a:spcBef>
              <a:spcAft>
                <a:spcPts val="0"/>
              </a:spcAft>
              <a:buNone/>
            </a:pPr>
            <a:r>
              <a:rPr lang="en" sz="1800">
                <a:solidFill>
                  <a:srgbClr val="FFFFFF"/>
                </a:solidFill>
              </a:rPr>
              <a:t>Precision = 0.6</a:t>
            </a:r>
            <a:endParaRPr sz="1800">
              <a:solidFill>
                <a:srgbClr val="FFFFFF"/>
              </a:solidFill>
            </a:endParaRPr>
          </a:p>
          <a:p>
            <a:pPr indent="0" lvl="0" marL="0" rtl="0" algn="l">
              <a:spcBef>
                <a:spcPts val="0"/>
              </a:spcBef>
              <a:spcAft>
                <a:spcPts val="0"/>
              </a:spcAft>
              <a:buNone/>
            </a:pPr>
            <a:r>
              <a:t/>
            </a:r>
            <a:endParaRPr>
              <a:solidFill>
                <a:srgbClr val="FFFFFF"/>
              </a:solidFill>
            </a:endParaRPr>
          </a:p>
        </p:txBody>
      </p:sp>
      <p:pic>
        <p:nvPicPr>
          <p:cNvPr id="172" name="Google Shape;172;p29"/>
          <p:cNvPicPr preferRelativeResize="0"/>
          <p:nvPr/>
        </p:nvPicPr>
        <p:blipFill>
          <a:blip r:embed="rId5">
            <a:alphaModFix/>
          </a:blip>
          <a:stretch>
            <a:fillRect/>
          </a:stretch>
        </p:blipFill>
        <p:spPr>
          <a:xfrm>
            <a:off x="5737799" y="777875"/>
            <a:ext cx="3246112" cy="234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0"/>
          <p:cNvSpPr txBox="1"/>
          <p:nvPr>
            <p:ph type="title"/>
          </p:nvPr>
        </p:nvSpPr>
        <p:spPr>
          <a:xfrm>
            <a:off x="39775" y="116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GLM model</a:t>
            </a:r>
            <a:endParaRPr>
              <a:solidFill>
                <a:srgbClr val="FFFFFF"/>
              </a:solidFill>
            </a:endParaRPr>
          </a:p>
        </p:txBody>
      </p:sp>
      <p:pic>
        <p:nvPicPr>
          <p:cNvPr id="178" name="Google Shape;178;p30"/>
          <p:cNvPicPr preferRelativeResize="0"/>
          <p:nvPr/>
        </p:nvPicPr>
        <p:blipFill>
          <a:blip r:embed="rId4">
            <a:alphaModFix/>
          </a:blip>
          <a:stretch>
            <a:fillRect/>
          </a:stretch>
        </p:blipFill>
        <p:spPr>
          <a:xfrm>
            <a:off x="231348" y="688950"/>
            <a:ext cx="4455650" cy="2299774"/>
          </a:xfrm>
          <a:prstGeom prst="rect">
            <a:avLst/>
          </a:prstGeom>
          <a:noFill/>
          <a:ln>
            <a:noFill/>
          </a:ln>
        </p:spPr>
      </p:pic>
      <p:graphicFrame>
        <p:nvGraphicFramePr>
          <p:cNvPr id="179" name="Google Shape;179;p30"/>
          <p:cNvGraphicFramePr/>
          <p:nvPr/>
        </p:nvGraphicFramePr>
        <p:xfrm>
          <a:off x="405625" y="3189725"/>
          <a:ext cx="3000000" cy="3000000"/>
        </p:xfrm>
        <a:graphic>
          <a:graphicData uri="http://schemas.openxmlformats.org/drawingml/2006/table">
            <a:tbl>
              <a:tblPr>
                <a:noFill/>
                <a:tableStyleId>{31886FE8-4550-42AE-AE2D-0F340B9FA483}</a:tableStyleId>
              </a:tblPr>
              <a:tblGrid>
                <a:gridCol w="929450"/>
                <a:gridCol w="1153750"/>
                <a:gridCol w="1041600"/>
                <a:gridCol w="1041600"/>
              </a:tblGrid>
              <a:tr h="197600">
                <a:tc>
                  <a:txBody>
                    <a:bodyPr/>
                    <a:lstStyle/>
                    <a:p>
                      <a:pPr indent="0" lvl="0" marL="0" rtl="0" algn="l">
                        <a:spcBef>
                          <a:spcPts val="0"/>
                        </a:spcBef>
                        <a:spcAft>
                          <a:spcPts val="0"/>
                        </a:spcAft>
                        <a:buNone/>
                      </a:pPr>
                      <a:r>
                        <a:rPr lang="en">
                          <a:solidFill>
                            <a:srgbClr val="FFFFFF"/>
                          </a:solidFill>
                        </a:rPr>
                        <a:t>True/Predicted</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t>0</a:t>
                      </a:r>
                      <a:r>
                        <a:rPr lang="en">
                          <a:solidFill>
                            <a:srgbClr val="FFFFFF"/>
                          </a:solidFill>
                        </a:rPr>
                        <a:t>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Total</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3626</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603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4229</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2351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1130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3481</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Total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5977</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1733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7710</a:t>
                      </a:r>
                      <a:endParaRPr>
                        <a:solidFill>
                          <a:srgbClr val="FFFFFF"/>
                        </a:solidFill>
                      </a:endParaRPr>
                    </a:p>
                  </a:txBody>
                  <a:tcPr marT="91425" marB="91425" marR="91425" marL="91425"/>
                </a:tc>
              </a:tr>
            </a:tbl>
          </a:graphicData>
        </a:graphic>
      </p:graphicFrame>
      <p:sp>
        <p:nvSpPr>
          <p:cNvPr id="180" name="Google Shape;180;p30"/>
          <p:cNvSpPr txBox="1"/>
          <p:nvPr/>
        </p:nvSpPr>
        <p:spPr>
          <a:xfrm>
            <a:off x="4870375" y="3318350"/>
            <a:ext cx="3690000" cy="15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FFFFFF"/>
                </a:solidFill>
              </a:rPr>
              <a:t>Accuracy= 0.62</a:t>
            </a:r>
            <a:endParaRPr sz="1800">
              <a:solidFill>
                <a:srgbClr val="FFFFFF"/>
              </a:solidFill>
            </a:endParaRPr>
          </a:p>
          <a:p>
            <a:pPr indent="0" lvl="0" marL="0" rtl="0" algn="l">
              <a:spcBef>
                <a:spcPts val="0"/>
              </a:spcBef>
              <a:spcAft>
                <a:spcPts val="0"/>
              </a:spcAft>
              <a:buClr>
                <a:schemeClr val="dk1"/>
              </a:buClr>
              <a:buSzPts val="1100"/>
              <a:buFont typeface="Arial"/>
              <a:buNone/>
            </a:pPr>
            <a:r>
              <a:rPr lang="en" sz="1800">
                <a:solidFill>
                  <a:srgbClr val="FFFFFF"/>
                </a:solidFill>
              </a:rPr>
              <a:t>Misclassification Rate = 0.38</a:t>
            </a:r>
            <a:endParaRPr sz="1800">
              <a:solidFill>
                <a:srgbClr val="FFFFFF"/>
              </a:solidFill>
            </a:endParaRPr>
          </a:p>
          <a:p>
            <a:pPr indent="0" lvl="0" marL="0" rtl="0" algn="l">
              <a:spcBef>
                <a:spcPts val="0"/>
              </a:spcBef>
              <a:spcAft>
                <a:spcPts val="0"/>
              </a:spcAft>
              <a:buClr>
                <a:schemeClr val="dk1"/>
              </a:buClr>
              <a:buSzPts val="1100"/>
              <a:buFont typeface="Arial"/>
              <a:buNone/>
            </a:pPr>
            <a:r>
              <a:rPr lang="en" sz="1800">
                <a:solidFill>
                  <a:srgbClr val="FFFFFF"/>
                </a:solidFill>
              </a:rPr>
              <a:t>Sensitivity = 0.32</a:t>
            </a:r>
            <a:endParaRPr sz="1800">
              <a:solidFill>
                <a:srgbClr val="FFFFFF"/>
              </a:solidFill>
            </a:endParaRPr>
          </a:p>
          <a:p>
            <a:pPr indent="0" lvl="0" marL="0" rtl="0" algn="l">
              <a:spcBef>
                <a:spcPts val="0"/>
              </a:spcBef>
              <a:spcAft>
                <a:spcPts val="0"/>
              </a:spcAft>
              <a:buClr>
                <a:schemeClr val="dk1"/>
              </a:buClr>
              <a:buSzPts val="1100"/>
              <a:buFont typeface="Arial"/>
              <a:buNone/>
            </a:pPr>
            <a:r>
              <a:rPr lang="en" sz="1800">
                <a:solidFill>
                  <a:srgbClr val="FFFFFF"/>
                </a:solidFill>
              </a:rPr>
              <a:t>Specificity  = 0.85</a:t>
            </a:r>
            <a:endParaRPr sz="1800">
              <a:solidFill>
                <a:srgbClr val="FFFFFF"/>
              </a:solidFill>
            </a:endParaRPr>
          </a:p>
          <a:p>
            <a:pPr indent="0" lvl="0" marL="0" rtl="0" algn="l">
              <a:spcBef>
                <a:spcPts val="0"/>
              </a:spcBef>
              <a:spcAft>
                <a:spcPts val="0"/>
              </a:spcAft>
              <a:buClr>
                <a:schemeClr val="dk1"/>
              </a:buClr>
              <a:buSzPts val="1100"/>
              <a:buFont typeface="Arial"/>
              <a:buNone/>
            </a:pPr>
            <a:r>
              <a:rPr lang="en" sz="1800">
                <a:solidFill>
                  <a:srgbClr val="FFFFFF"/>
                </a:solidFill>
              </a:rPr>
              <a:t>Precision = 0.65</a:t>
            </a:r>
            <a:endParaRPr/>
          </a:p>
        </p:txBody>
      </p:sp>
      <p:pic>
        <p:nvPicPr>
          <p:cNvPr id="181" name="Google Shape;181;p30"/>
          <p:cNvPicPr preferRelativeResize="0"/>
          <p:nvPr/>
        </p:nvPicPr>
        <p:blipFill>
          <a:blip r:embed="rId5">
            <a:alphaModFix/>
          </a:blip>
          <a:stretch>
            <a:fillRect/>
          </a:stretch>
        </p:blipFill>
        <p:spPr>
          <a:xfrm>
            <a:off x="4963777" y="688950"/>
            <a:ext cx="4166400" cy="2299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31"/>
          <p:cNvSpPr txBox="1"/>
          <p:nvPr>
            <p:ph type="title"/>
          </p:nvPr>
        </p:nvSpPr>
        <p:spPr>
          <a:xfrm>
            <a:off x="39775" y="116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SVM model</a:t>
            </a:r>
            <a:endParaRPr>
              <a:solidFill>
                <a:srgbClr val="FFFFFF"/>
              </a:solidFill>
            </a:endParaRPr>
          </a:p>
        </p:txBody>
      </p:sp>
      <p:pic>
        <p:nvPicPr>
          <p:cNvPr id="187" name="Google Shape;187;p31"/>
          <p:cNvPicPr preferRelativeResize="0"/>
          <p:nvPr/>
        </p:nvPicPr>
        <p:blipFill>
          <a:blip r:embed="rId4">
            <a:alphaModFix/>
          </a:blip>
          <a:stretch>
            <a:fillRect/>
          </a:stretch>
        </p:blipFill>
        <p:spPr>
          <a:xfrm>
            <a:off x="512875" y="688975"/>
            <a:ext cx="3692400" cy="2409225"/>
          </a:xfrm>
          <a:prstGeom prst="rect">
            <a:avLst/>
          </a:prstGeom>
          <a:noFill/>
          <a:ln>
            <a:noFill/>
          </a:ln>
        </p:spPr>
      </p:pic>
      <p:pic>
        <p:nvPicPr>
          <p:cNvPr id="188" name="Google Shape;188;p31"/>
          <p:cNvPicPr preferRelativeResize="0"/>
          <p:nvPr/>
        </p:nvPicPr>
        <p:blipFill>
          <a:blip r:embed="rId5">
            <a:alphaModFix/>
          </a:blip>
          <a:stretch>
            <a:fillRect/>
          </a:stretch>
        </p:blipFill>
        <p:spPr>
          <a:xfrm>
            <a:off x="4651125" y="648475"/>
            <a:ext cx="3799676" cy="2409226"/>
          </a:xfrm>
          <a:prstGeom prst="rect">
            <a:avLst/>
          </a:prstGeom>
          <a:noFill/>
          <a:ln>
            <a:noFill/>
          </a:ln>
        </p:spPr>
      </p:pic>
      <p:graphicFrame>
        <p:nvGraphicFramePr>
          <p:cNvPr id="189" name="Google Shape;189;p31"/>
          <p:cNvGraphicFramePr/>
          <p:nvPr/>
        </p:nvGraphicFramePr>
        <p:xfrm>
          <a:off x="405600" y="3286375"/>
          <a:ext cx="3000000" cy="3000000"/>
        </p:xfrm>
        <a:graphic>
          <a:graphicData uri="http://schemas.openxmlformats.org/drawingml/2006/table">
            <a:tbl>
              <a:tblPr>
                <a:noFill/>
                <a:tableStyleId>{31886FE8-4550-42AE-AE2D-0F340B9FA483}</a:tableStyleId>
              </a:tblPr>
              <a:tblGrid>
                <a:gridCol w="847625"/>
                <a:gridCol w="1052200"/>
                <a:gridCol w="949925"/>
                <a:gridCol w="949925"/>
              </a:tblGrid>
              <a:tr h="449800">
                <a:tc>
                  <a:txBody>
                    <a:bodyPr/>
                    <a:lstStyle/>
                    <a:p>
                      <a:pPr indent="0" lvl="0" marL="0" rtl="0" algn="l">
                        <a:spcBef>
                          <a:spcPts val="0"/>
                        </a:spcBef>
                        <a:spcAft>
                          <a:spcPts val="0"/>
                        </a:spcAft>
                        <a:buNone/>
                      </a:pPr>
                      <a:r>
                        <a:rPr lang="en">
                          <a:solidFill>
                            <a:srgbClr val="FFFFFF"/>
                          </a:solidFill>
                        </a:rPr>
                        <a:t>True/Predicted</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t>0</a:t>
                      </a:r>
                      <a:r>
                        <a:rPr lang="en">
                          <a:solidFill>
                            <a:srgbClr val="FFFFFF"/>
                          </a:solidFill>
                        </a:rPr>
                        <a:t>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Total</a:t>
                      </a:r>
                      <a:endParaRPr>
                        <a:solidFill>
                          <a:srgbClr val="FFFFFF"/>
                        </a:solidFill>
                      </a:endParaRPr>
                    </a:p>
                  </a:txBody>
                  <a:tcPr marT="91425" marB="91425" marR="91425" marL="91425"/>
                </a:tc>
              </a:tr>
              <a:tr h="293200">
                <a:tc>
                  <a:txBody>
                    <a:bodyPr/>
                    <a:lstStyle/>
                    <a:p>
                      <a:pPr indent="0" lvl="0" marL="0" rtl="0" algn="l">
                        <a:spcBef>
                          <a:spcPts val="0"/>
                        </a:spcBef>
                        <a:spcAft>
                          <a:spcPts val="0"/>
                        </a:spcAft>
                        <a:buNone/>
                      </a:pPr>
                      <a:r>
                        <a:rPr lang="en">
                          <a:solidFill>
                            <a:srgbClr val="FFFFFF"/>
                          </a:solidFill>
                        </a:rPr>
                        <a:t>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3788</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491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4279</a:t>
                      </a:r>
                      <a:endParaRPr>
                        <a:solidFill>
                          <a:schemeClr val="lt1"/>
                        </a:solidFill>
                      </a:endParaRPr>
                    </a:p>
                  </a:txBody>
                  <a:tcPr marT="91425" marB="91425" marR="91425" marL="91425"/>
                </a:tc>
              </a:tr>
              <a:tr h="293200">
                <a:tc>
                  <a:txBody>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2260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1271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3531</a:t>
                      </a:r>
                      <a:endParaRPr>
                        <a:solidFill>
                          <a:srgbClr val="FFFFFF"/>
                        </a:solidFill>
                      </a:endParaRPr>
                    </a:p>
                  </a:txBody>
                  <a:tcPr marT="91425" marB="91425" marR="91425" marL="91425"/>
                </a:tc>
              </a:tr>
              <a:tr h="293200">
                <a:tc>
                  <a:txBody>
                    <a:bodyPr/>
                    <a:lstStyle/>
                    <a:p>
                      <a:pPr indent="0" lvl="0" marL="0" rtl="0" algn="l">
                        <a:spcBef>
                          <a:spcPts val="0"/>
                        </a:spcBef>
                        <a:spcAft>
                          <a:spcPts val="0"/>
                        </a:spcAft>
                        <a:buNone/>
                      </a:pPr>
                      <a:r>
                        <a:rPr lang="en">
                          <a:solidFill>
                            <a:srgbClr val="FFFFFF"/>
                          </a:solidFill>
                        </a:rPr>
                        <a:t>Total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6048</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1762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7710</a:t>
                      </a:r>
                      <a:endParaRPr>
                        <a:solidFill>
                          <a:srgbClr val="FFFFFF"/>
                        </a:solidFill>
                      </a:endParaRPr>
                    </a:p>
                  </a:txBody>
                  <a:tcPr marT="91425" marB="91425" marR="91425" marL="91425"/>
                </a:tc>
              </a:tr>
            </a:tbl>
          </a:graphicData>
        </a:graphic>
      </p:graphicFrame>
      <p:sp>
        <p:nvSpPr>
          <p:cNvPr id="190" name="Google Shape;190;p31"/>
          <p:cNvSpPr txBox="1"/>
          <p:nvPr/>
        </p:nvSpPr>
        <p:spPr>
          <a:xfrm>
            <a:off x="4724200" y="3360500"/>
            <a:ext cx="3847500" cy="17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FFFFFF"/>
                </a:solidFill>
              </a:rPr>
              <a:t>Accuracy= 0.66</a:t>
            </a:r>
            <a:endParaRPr sz="1800">
              <a:solidFill>
                <a:srgbClr val="FFFFFF"/>
              </a:solidFill>
            </a:endParaRPr>
          </a:p>
          <a:p>
            <a:pPr indent="0" lvl="0" marL="0" rtl="0" algn="l">
              <a:spcBef>
                <a:spcPts val="0"/>
              </a:spcBef>
              <a:spcAft>
                <a:spcPts val="0"/>
              </a:spcAft>
              <a:buClr>
                <a:schemeClr val="dk1"/>
              </a:buClr>
              <a:buSzPts val="1100"/>
              <a:buFont typeface="Arial"/>
              <a:buNone/>
            </a:pPr>
            <a:r>
              <a:rPr lang="en" sz="1800">
                <a:solidFill>
                  <a:srgbClr val="FFFFFF"/>
                </a:solidFill>
              </a:rPr>
              <a:t>Misclassification Rate = 0.35</a:t>
            </a:r>
            <a:endParaRPr sz="1800">
              <a:solidFill>
                <a:srgbClr val="FFFFFF"/>
              </a:solidFill>
            </a:endParaRPr>
          </a:p>
          <a:p>
            <a:pPr indent="0" lvl="0" marL="0" rtl="0" algn="l">
              <a:spcBef>
                <a:spcPts val="0"/>
              </a:spcBef>
              <a:spcAft>
                <a:spcPts val="0"/>
              </a:spcAft>
              <a:buClr>
                <a:schemeClr val="dk1"/>
              </a:buClr>
              <a:buSzPts val="1100"/>
              <a:buFont typeface="Arial"/>
              <a:buNone/>
            </a:pPr>
            <a:r>
              <a:rPr lang="en" sz="1800">
                <a:solidFill>
                  <a:srgbClr val="FFFFFF"/>
                </a:solidFill>
              </a:rPr>
              <a:t>Sensitivity = 0.36</a:t>
            </a:r>
            <a:endParaRPr sz="1800">
              <a:solidFill>
                <a:srgbClr val="FFFFFF"/>
              </a:solidFill>
            </a:endParaRPr>
          </a:p>
          <a:p>
            <a:pPr indent="0" lvl="0" marL="0" rtl="0" algn="l">
              <a:spcBef>
                <a:spcPts val="0"/>
              </a:spcBef>
              <a:spcAft>
                <a:spcPts val="0"/>
              </a:spcAft>
              <a:buClr>
                <a:schemeClr val="dk1"/>
              </a:buClr>
              <a:buSzPts val="1100"/>
              <a:buFont typeface="Arial"/>
              <a:buNone/>
            </a:pPr>
            <a:r>
              <a:rPr lang="en" sz="1800">
                <a:solidFill>
                  <a:srgbClr val="FFFFFF"/>
                </a:solidFill>
              </a:rPr>
              <a:t>Specificity  = 0.89</a:t>
            </a:r>
            <a:endParaRPr sz="1800">
              <a:solidFill>
                <a:srgbClr val="FFFFFF"/>
              </a:solidFill>
            </a:endParaRPr>
          </a:p>
          <a:p>
            <a:pPr indent="0" lvl="0" marL="0" rtl="0" algn="l">
              <a:spcBef>
                <a:spcPts val="0"/>
              </a:spcBef>
              <a:spcAft>
                <a:spcPts val="0"/>
              </a:spcAft>
              <a:buClr>
                <a:schemeClr val="dk1"/>
              </a:buClr>
              <a:buSzPts val="1100"/>
              <a:buFont typeface="Arial"/>
              <a:buNone/>
            </a:pPr>
            <a:r>
              <a:rPr lang="en" sz="1800">
                <a:solidFill>
                  <a:srgbClr val="FFFFFF"/>
                </a:solidFill>
              </a:rPr>
              <a:t>Precision = 0.72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About Kobe Bryant</a:t>
            </a:r>
            <a:endParaRPr>
              <a:solidFill>
                <a:srgbClr val="FFFFFF"/>
              </a:solidFill>
            </a:endParaRPr>
          </a:p>
        </p:txBody>
      </p:sp>
      <p:sp>
        <p:nvSpPr>
          <p:cNvPr id="62" name="Google Shape;62;p14"/>
          <p:cNvSpPr txBox="1"/>
          <p:nvPr>
            <p:ph idx="1" type="body"/>
          </p:nvPr>
        </p:nvSpPr>
        <p:spPr>
          <a:xfrm>
            <a:off x="39775" y="1230175"/>
            <a:ext cx="7003200" cy="3416400"/>
          </a:xfrm>
          <a:prstGeom prst="rect">
            <a:avLst/>
          </a:prstGeom>
        </p:spPr>
        <p:txBody>
          <a:bodyPr anchorCtr="0" anchor="t" bIns="91425" lIns="91425" spcFirstLastPara="1" rIns="91425" wrap="square" tIns="91425">
            <a:noAutofit/>
          </a:bodyPr>
          <a:lstStyle/>
          <a:p>
            <a:pPr indent="-342900" lvl="0" marL="457200" rtl="0" algn="l">
              <a:lnSpc>
                <a:spcPct val="142500"/>
              </a:lnSpc>
              <a:spcBef>
                <a:spcPts val="0"/>
              </a:spcBef>
              <a:spcAft>
                <a:spcPts val="0"/>
              </a:spcAft>
              <a:buClr>
                <a:schemeClr val="lt1"/>
              </a:buClr>
              <a:buSzPts val="1800"/>
              <a:buChar char="●"/>
            </a:pPr>
            <a:r>
              <a:rPr lang="en">
                <a:solidFill>
                  <a:schemeClr val="lt1"/>
                </a:solidFill>
              </a:rPr>
              <a:t>Kobe Bryant was born on August 23, 1978 in Philadelphia, Pennsylvania to greatly famed Joe “Jellybean” Bryant who at that time played for Philadelphia 76ers.</a:t>
            </a:r>
            <a:endParaRPr>
              <a:solidFill>
                <a:schemeClr val="lt1"/>
              </a:solidFill>
            </a:endParaRPr>
          </a:p>
          <a:p>
            <a:pPr indent="-342900" lvl="0" marL="457200" rtl="0" algn="l">
              <a:lnSpc>
                <a:spcPct val="142500"/>
              </a:lnSpc>
              <a:spcBef>
                <a:spcPts val="0"/>
              </a:spcBef>
              <a:spcAft>
                <a:spcPts val="0"/>
              </a:spcAft>
              <a:buClr>
                <a:schemeClr val="lt1"/>
              </a:buClr>
              <a:buSzPts val="1800"/>
              <a:buChar char="●"/>
            </a:pPr>
            <a:r>
              <a:rPr lang="en">
                <a:solidFill>
                  <a:schemeClr val="lt1"/>
                </a:solidFill>
              </a:rPr>
              <a:t>He entered the NBA after completing high school at Lower Merion High School.</a:t>
            </a:r>
            <a:endParaRPr>
              <a:solidFill>
                <a:schemeClr val="lt1"/>
              </a:solidFill>
            </a:endParaRPr>
          </a:p>
          <a:p>
            <a:pPr indent="-342900" lvl="0" marL="457200" rtl="0" algn="l">
              <a:lnSpc>
                <a:spcPct val="142500"/>
              </a:lnSpc>
              <a:spcBef>
                <a:spcPts val="0"/>
              </a:spcBef>
              <a:spcAft>
                <a:spcPts val="0"/>
              </a:spcAft>
              <a:buClr>
                <a:schemeClr val="lt1"/>
              </a:buClr>
              <a:buSzPts val="1800"/>
              <a:buChar char="●"/>
            </a:pPr>
            <a:r>
              <a:rPr lang="en">
                <a:solidFill>
                  <a:schemeClr val="lt1"/>
                </a:solidFill>
              </a:rPr>
              <a:t>He was 6ft 6in and weights about 205lb.</a:t>
            </a:r>
            <a:endParaRPr>
              <a:solidFill>
                <a:schemeClr val="lt1"/>
              </a:solidFill>
            </a:endParaRPr>
          </a:p>
          <a:p>
            <a:pPr indent="-342900" lvl="0" marL="457200" rtl="0" algn="l">
              <a:lnSpc>
                <a:spcPct val="142500"/>
              </a:lnSpc>
              <a:spcBef>
                <a:spcPts val="0"/>
              </a:spcBef>
              <a:spcAft>
                <a:spcPts val="0"/>
              </a:spcAft>
              <a:buClr>
                <a:schemeClr val="lt1"/>
              </a:buClr>
              <a:buSzPts val="1800"/>
              <a:buChar char="●"/>
            </a:pPr>
            <a:r>
              <a:rPr lang="en">
                <a:solidFill>
                  <a:schemeClr val="lt1"/>
                </a:solidFill>
              </a:rPr>
              <a:t>He was drafted in 1996, 13th pick overall in round 1.</a:t>
            </a:r>
            <a:endParaRPr>
              <a:solidFill>
                <a:schemeClr val="lt1"/>
              </a:solidFill>
            </a:endParaRPr>
          </a:p>
        </p:txBody>
      </p:sp>
      <p:pic>
        <p:nvPicPr>
          <p:cNvPr id="63" name="Google Shape;63;p14"/>
          <p:cNvPicPr preferRelativeResize="0"/>
          <p:nvPr/>
        </p:nvPicPr>
        <p:blipFill>
          <a:blip r:embed="rId4">
            <a:alphaModFix/>
          </a:blip>
          <a:stretch>
            <a:fillRect/>
          </a:stretch>
        </p:blipFill>
        <p:spPr>
          <a:xfrm>
            <a:off x="5978050" y="3037200"/>
            <a:ext cx="3165950" cy="210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KNN model</a:t>
            </a:r>
            <a:endParaRPr>
              <a:solidFill>
                <a:srgbClr val="FFFFFF"/>
              </a:solidFill>
            </a:endParaRPr>
          </a:p>
        </p:txBody>
      </p:sp>
      <p:sp>
        <p:nvSpPr>
          <p:cNvPr id="196" name="Google Shape;196;p32"/>
          <p:cNvSpPr txBox="1"/>
          <p:nvPr>
            <p:ph idx="1" type="body"/>
          </p:nvPr>
        </p:nvSpPr>
        <p:spPr>
          <a:xfrm>
            <a:off x="39775"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rPr>
              <a:t>2 different ways to build KNN mode</a:t>
            </a:r>
            <a:r>
              <a:rPr lang="en">
                <a:solidFill>
                  <a:srgbClr val="FFFFFF"/>
                </a:solidFill>
              </a:rPr>
              <a:t>l:</a:t>
            </a:r>
            <a:endParaRPr>
              <a:solidFill>
                <a:srgbClr val="FFFFFF"/>
              </a:solidFill>
            </a:endParaRPr>
          </a:p>
          <a:p>
            <a:pPr indent="-342900" lvl="0" marL="457200" rtl="0" algn="l">
              <a:spcBef>
                <a:spcPts val="1600"/>
              </a:spcBef>
              <a:spcAft>
                <a:spcPts val="0"/>
              </a:spcAft>
              <a:buClr>
                <a:srgbClr val="FFFFFF"/>
              </a:buClr>
              <a:buSzPts val="1800"/>
              <a:buAutoNum type="arabicPeriod"/>
            </a:pPr>
            <a:r>
              <a:rPr lang="en">
                <a:solidFill>
                  <a:srgbClr val="FFFFFF"/>
                </a:solidFill>
              </a:rPr>
              <a:t>Using train function and making sure the method is KNN.</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2.    Using KKNN function.</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914400" rtl="0" algn="l">
              <a:spcBef>
                <a:spcPts val="1600"/>
              </a:spcBef>
              <a:spcAft>
                <a:spcPts val="1600"/>
              </a:spcAft>
              <a:buNone/>
            </a:pPr>
            <a:r>
              <a:t/>
            </a:r>
            <a:endParaRPr>
              <a:solidFill>
                <a:srgbClr val="FFFFFF"/>
              </a:solidFill>
            </a:endParaRPr>
          </a:p>
        </p:txBody>
      </p:sp>
      <p:pic>
        <p:nvPicPr>
          <p:cNvPr id="197" name="Google Shape;197;p32"/>
          <p:cNvPicPr preferRelativeResize="0"/>
          <p:nvPr/>
        </p:nvPicPr>
        <p:blipFill>
          <a:blip r:embed="rId4">
            <a:alphaModFix/>
          </a:blip>
          <a:stretch>
            <a:fillRect/>
          </a:stretch>
        </p:blipFill>
        <p:spPr>
          <a:xfrm>
            <a:off x="417925" y="2145400"/>
            <a:ext cx="6290927" cy="1241650"/>
          </a:xfrm>
          <a:prstGeom prst="rect">
            <a:avLst/>
          </a:prstGeom>
          <a:noFill/>
          <a:ln>
            <a:noFill/>
          </a:ln>
        </p:spPr>
      </p:pic>
      <p:pic>
        <p:nvPicPr>
          <p:cNvPr id="198" name="Google Shape;198;p32"/>
          <p:cNvPicPr preferRelativeResize="0"/>
          <p:nvPr/>
        </p:nvPicPr>
        <p:blipFill>
          <a:blip r:embed="rId5">
            <a:alphaModFix/>
          </a:blip>
          <a:stretch>
            <a:fillRect/>
          </a:stretch>
        </p:blipFill>
        <p:spPr>
          <a:xfrm>
            <a:off x="417925" y="3711750"/>
            <a:ext cx="6290925" cy="10183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3"/>
          <p:cNvSpPr txBox="1"/>
          <p:nvPr>
            <p:ph type="title"/>
          </p:nvPr>
        </p:nvSpPr>
        <p:spPr>
          <a:xfrm>
            <a:off x="165575" y="201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Knn model - train function(length 20)</a:t>
            </a:r>
            <a:endParaRPr>
              <a:solidFill>
                <a:srgbClr val="FFFFFF"/>
              </a:solidFill>
            </a:endParaRPr>
          </a:p>
        </p:txBody>
      </p:sp>
      <p:sp>
        <p:nvSpPr>
          <p:cNvPr id="204" name="Google Shape;204;p33"/>
          <p:cNvSpPr txBox="1"/>
          <p:nvPr>
            <p:ph idx="1" type="body"/>
          </p:nvPr>
        </p:nvSpPr>
        <p:spPr>
          <a:xfrm>
            <a:off x="39775"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205" name="Google Shape;205;p33"/>
          <p:cNvPicPr preferRelativeResize="0"/>
          <p:nvPr/>
        </p:nvPicPr>
        <p:blipFill>
          <a:blip r:embed="rId4">
            <a:alphaModFix/>
          </a:blip>
          <a:stretch>
            <a:fillRect/>
          </a:stretch>
        </p:blipFill>
        <p:spPr>
          <a:xfrm>
            <a:off x="0" y="960625"/>
            <a:ext cx="7578625" cy="4182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Knn model - train function(length 150)</a:t>
            </a:r>
            <a:endParaRPr>
              <a:solidFill>
                <a:schemeClr val="lt1"/>
              </a:solidFill>
            </a:endParaRPr>
          </a:p>
          <a:p>
            <a:pPr indent="0" lvl="0" marL="0" rtl="0" algn="l">
              <a:spcBef>
                <a:spcPts val="0"/>
              </a:spcBef>
              <a:spcAft>
                <a:spcPts val="0"/>
              </a:spcAft>
              <a:buNone/>
            </a:pPr>
            <a:r>
              <a:t/>
            </a:r>
            <a:endParaRPr>
              <a:solidFill>
                <a:srgbClr val="FFFFFF"/>
              </a:solidFill>
            </a:endParaRPr>
          </a:p>
        </p:txBody>
      </p:sp>
      <p:pic>
        <p:nvPicPr>
          <p:cNvPr id="211" name="Google Shape;211;p34"/>
          <p:cNvPicPr preferRelativeResize="0"/>
          <p:nvPr/>
        </p:nvPicPr>
        <p:blipFill>
          <a:blip r:embed="rId4">
            <a:alphaModFix/>
          </a:blip>
          <a:stretch>
            <a:fillRect/>
          </a:stretch>
        </p:blipFill>
        <p:spPr>
          <a:xfrm>
            <a:off x="0" y="1054525"/>
            <a:ext cx="7433974" cy="408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5"/>
          <p:cNvSpPr txBox="1"/>
          <p:nvPr>
            <p:ph type="title"/>
          </p:nvPr>
        </p:nvSpPr>
        <p:spPr>
          <a:xfrm>
            <a:off x="153425" y="22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Knn model - train function(length 150)</a:t>
            </a:r>
            <a:endParaRPr>
              <a:solidFill>
                <a:schemeClr val="lt1"/>
              </a:solidFill>
            </a:endParaRPr>
          </a:p>
          <a:p>
            <a:pPr indent="0" lvl="0" marL="0" rtl="0" algn="l">
              <a:spcBef>
                <a:spcPts val="0"/>
              </a:spcBef>
              <a:spcAft>
                <a:spcPts val="0"/>
              </a:spcAft>
              <a:buNone/>
            </a:pPr>
            <a:r>
              <a:t/>
            </a:r>
            <a:endParaRPr>
              <a:solidFill>
                <a:srgbClr val="FFFFFF"/>
              </a:solidFill>
            </a:endParaRPr>
          </a:p>
        </p:txBody>
      </p:sp>
      <p:sp>
        <p:nvSpPr>
          <p:cNvPr id="217" name="Google Shape;217;p35"/>
          <p:cNvSpPr txBox="1"/>
          <p:nvPr>
            <p:ph idx="1" type="body"/>
          </p:nvPr>
        </p:nvSpPr>
        <p:spPr>
          <a:xfrm>
            <a:off x="39775"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218" name="Google Shape;218;p35"/>
          <p:cNvPicPr preferRelativeResize="0"/>
          <p:nvPr/>
        </p:nvPicPr>
        <p:blipFill>
          <a:blip r:embed="rId4">
            <a:alphaModFix/>
          </a:blip>
          <a:stretch>
            <a:fillRect/>
          </a:stretch>
        </p:blipFill>
        <p:spPr>
          <a:xfrm>
            <a:off x="0" y="1230175"/>
            <a:ext cx="6807099" cy="3913326"/>
          </a:xfrm>
          <a:prstGeom prst="rect">
            <a:avLst/>
          </a:prstGeom>
          <a:noFill/>
          <a:ln>
            <a:noFill/>
          </a:ln>
        </p:spPr>
      </p:pic>
      <p:pic>
        <p:nvPicPr>
          <p:cNvPr id="219" name="Google Shape;219;p35"/>
          <p:cNvPicPr preferRelativeResize="0"/>
          <p:nvPr/>
        </p:nvPicPr>
        <p:blipFill>
          <a:blip r:embed="rId5">
            <a:alphaModFix/>
          </a:blip>
          <a:stretch>
            <a:fillRect/>
          </a:stretch>
        </p:blipFill>
        <p:spPr>
          <a:xfrm>
            <a:off x="6807100" y="3737975"/>
            <a:ext cx="2336900" cy="1405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351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Knn model - KKNN function</a:t>
            </a:r>
            <a:endParaRPr>
              <a:solidFill>
                <a:schemeClr val="lt1"/>
              </a:solidFill>
            </a:endParaRPr>
          </a:p>
          <a:p>
            <a:pPr indent="0" lvl="0" marL="0" rtl="0" algn="l">
              <a:spcBef>
                <a:spcPts val="0"/>
              </a:spcBef>
              <a:spcAft>
                <a:spcPts val="0"/>
              </a:spcAft>
              <a:buNone/>
            </a:pPr>
            <a:r>
              <a:t/>
            </a:r>
            <a:endParaRPr>
              <a:solidFill>
                <a:srgbClr val="FFFFFF"/>
              </a:solidFill>
            </a:endParaRPr>
          </a:p>
        </p:txBody>
      </p:sp>
      <p:sp>
        <p:nvSpPr>
          <p:cNvPr id="225" name="Google Shape;225;p36"/>
          <p:cNvSpPr txBox="1"/>
          <p:nvPr>
            <p:ph idx="1" type="body"/>
          </p:nvPr>
        </p:nvSpPr>
        <p:spPr>
          <a:xfrm>
            <a:off x="0"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226" name="Google Shape;226;p36"/>
          <p:cNvPicPr preferRelativeResize="0"/>
          <p:nvPr/>
        </p:nvPicPr>
        <p:blipFill>
          <a:blip r:embed="rId4">
            <a:alphaModFix/>
          </a:blip>
          <a:stretch>
            <a:fillRect/>
          </a:stretch>
        </p:blipFill>
        <p:spPr>
          <a:xfrm>
            <a:off x="0" y="2336675"/>
            <a:ext cx="4306625" cy="2806826"/>
          </a:xfrm>
          <a:prstGeom prst="rect">
            <a:avLst/>
          </a:prstGeom>
          <a:noFill/>
          <a:ln>
            <a:noFill/>
          </a:ln>
        </p:spPr>
      </p:pic>
      <p:pic>
        <p:nvPicPr>
          <p:cNvPr id="227" name="Google Shape;227;p36"/>
          <p:cNvPicPr preferRelativeResize="0"/>
          <p:nvPr/>
        </p:nvPicPr>
        <p:blipFill>
          <a:blip r:embed="rId5">
            <a:alphaModFix/>
          </a:blip>
          <a:stretch>
            <a:fillRect/>
          </a:stretch>
        </p:blipFill>
        <p:spPr>
          <a:xfrm>
            <a:off x="4616925" y="2336675"/>
            <a:ext cx="4527075" cy="2806825"/>
          </a:xfrm>
          <a:prstGeom prst="rect">
            <a:avLst/>
          </a:prstGeom>
          <a:noFill/>
          <a:ln>
            <a:noFill/>
          </a:ln>
        </p:spPr>
      </p:pic>
      <p:pic>
        <p:nvPicPr>
          <p:cNvPr id="228" name="Google Shape;228;p36"/>
          <p:cNvPicPr preferRelativeResize="0"/>
          <p:nvPr/>
        </p:nvPicPr>
        <p:blipFill>
          <a:blip r:embed="rId6">
            <a:alphaModFix/>
          </a:blip>
          <a:stretch>
            <a:fillRect/>
          </a:stretch>
        </p:blipFill>
        <p:spPr>
          <a:xfrm>
            <a:off x="988725" y="1048963"/>
            <a:ext cx="5950774" cy="1162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NN model - output</a:t>
            </a:r>
            <a:endParaRPr>
              <a:solidFill>
                <a:schemeClr val="lt1"/>
              </a:solidFill>
            </a:endParaRPr>
          </a:p>
          <a:p>
            <a:pPr indent="0" lvl="0" marL="0" rtl="0" algn="l">
              <a:spcBef>
                <a:spcPts val="0"/>
              </a:spcBef>
              <a:spcAft>
                <a:spcPts val="0"/>
              </a:spcAft>
              <a:buNone/>
            </a:pPr>
            <a:r>
              <a:t/>
            </a:r>
            <a:endParaRPr>
              <a:solidFill>
                <a:srgbClr val="FFFFFF"/>
              </a:solidFill>
            </a:endParaRPr>
          </a:p>
        </p:txBody>
      </p:sp>
      <p:sp>
        <p:nvSpPr>
          <p:cNvPr id="234" name="Google Shape;234;p37"/>
          <p:cNvSpPr txBox="1"/>
          <p:nvPr>
            <p:ph idx="1" type="body"/>
          </p:nvPr>
        </p:nvSpPr>
        <p:spPr>
          <a:xfrm>
            <a:off x="39775"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235" name="Google Shape;235;p37"/>
          <p:cNvPicPr preferRelativeResize="0"/>
          <p:nvPr/>
        </p:nvPicPr>
        <p:blipFill>
          <a:blip r:embed="rId4">
            <a:alphaModFix/>
          </a:blip>
          <a:stretch>
            <a:fillRect/>
          </a:stretch>
        </p:blipFill>
        <p:spPr>
          <a:xfrm>
            <a:off x="0" y="1181050"/>
            <a:ext cx="4724200" cy="3256407"/>
          </a:xfrm>
          <a:prstGeom prst="rect">
            <a:avLst/>
          </a:prstGeom>
          <a:noFill/>
          <a:ln>
            <a:noFill/>
          </a:ln>
        </p:spPr>
      </p:pic>
      <p:pic>
        <p:nvPicPr>
          <p:cNvPr id="236" name="Google Shape;236;p37"/>
          <p:cNvPicPr preferRelativeResize="0"/>
          <p:nvPr/>
        </p:nvPicPr>
        <p:blipFill>
          <a:blip r:embed="rId5">
            <a:alphaModFix/>
          </a:blip>
          <a:stretch>
            <a:fillRect/>
          </a:stretch>
        </p:blipFill>
        <p:spPr>
          <a:xfrm>
            <a:off x="4847800" y="1181050"/>
            <a:ext cx="4296200" cy="325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244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Neural</a:t>
            </a:r>
            <a:r>
              <a:rPr lang="en">
                <a:solidFill>
                  <a:srgbClr val="FFFFFF"/>
                </a:solidFill>
              </a:rPr>
              <a:t> Networks(NN) model - graph</a:t>
            </a:r>
            <a:endParaRPr>
              <a:solidFill>
                <a:srgbClr val="FFFFFF"/>
              </a:solidFill>
            </a:endParaRPr>
          </a:p>
        </p:txBody>
      </p:sp>
      <p:sp>
        <p:nvSpPr>
          <p:cNvPr id="242" name="Google Shape;242;p38"/>
          <p:cNvSpPr txBox="1"/>
          <p:nvPr>
            <p:ph idx="1" type="body"/>
          </p:nvPr>
        </p:nvSpPr>
        <p:spPr>
          <a:xfrm>
            <a:off x="39775"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243" name="Google Shape;243;p38"/>
          <p:cNvPicPr preferRelativeResize="0"/>
          <p:nvPr/>
        </p:nvPicPr>
        <p:blipFill>
          <a:blip r:embed="rId4">
            <a:alphaModFix/>
          </a:blip>
          <a:stretch>
            <a:fillRect/>
          </a:stretch>
        </p:blipFill>
        <p:spPr>
          <a:xfrm>
            <a:off x="243525" y="816825"/>
            <a:ext cx="6075376" cy="42796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9"/>
          <p:cNvSpPr txBox="1"/>
          <p:nvPr>
            <p:ph idx="1" type="body"/>
          </p:nvPr>
        </p:nvSpPr>
        <p:spPr>
          <a:xfrm>
            <a:off x="39775"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249" name="Google Shape;249;p39"/>
          <p:cNvPicPr preferRelativeResize="0"/>
          <p:nvPr/>
        </p:nvPicPr>
        <p:blipFill>
          <a:blip r:embed="rId4">
            <a:alphaModFix/>
          </a:blip>
          <a:stretch>
            <a:fillRect/>
          </a:stretch>
        </p:blipFill>
        <p:spPr>
          <a:xfrm>
            <a:off x="-12700" y="0"/>
            <a:ext cx="9144000" cy="5143500"/>
          </a:xfrm>
          <a:prstGeom prst="rect">
            <a:avLst/>
          </a:prstGeom>
          <a:noFill/>
          <a:ln>
            <a:noFill/>
          </a:ln>
        </p:spPr>
      </p:pic>
      <p:pic>
        <p:nvPicPr>
          <p:cNvPr id="250" name="Google Shape;250;p39"/>
          <p:cNvPicPr preferRelativeResize="0"/>
          <p:nvPr/>
        </p:nvPicPr>
        <p:blipFill>
          <a:blip r:embed="rId5">
            <a:alphaModFix/>
          </a:blip>
          <a:stretch>
            <a:fillRect/>
          </a:stretch>
        </p:blipFill>
        <p:spPr>
          <a:xfrm>
            <a:off x="6229025" y="0"/>
            <a:ext cx="2902276" cy="5143501"/>
          </a:xfrm>
          <a:prstGeom prst="rect">
            <a:avLst/>
          </a:prstGeom>
          <a:noFill/>
          <a:ln>
            <a:noFill/>
          </a:ln>
        </p:spPr>
      </p:pic>
      <p:sp>
        <p:nvSpPr>
          <p:cNvPr id="251" name="Google Shape;251;p39"/>
          <p:cNvSpPr txBox="1"/>
          <p:nvPr/>
        </p:nvSpPr>
        <p:spPr>
          <a:xfrm>
            <a:off x="1607925" y="4447800"/>
            <a:ext cx="34038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 YOU!</a:t>
            </a:r>
            <a:endParaRPr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76125" y="4165575"/>
            <a:ext cx="6206100" cy="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“The most important thing is to try and inspire people so that they can be great in whatever they want to do.” </a:t>
            </a:r>
            <a:r>
              <a:rPr b="1" lang="en" sz="1800">
                <a:solidFill>
                  <a:schemeClr val="lt1"/>
                </a:solidFill>
                <a:latin typeface="Roboto"/>
                <a:ea typeface="Roboto"/>
                <a:cs typeface="Roboto"/>
                <a:sym typeface="Roboto"/>
              </a:rPr>
              <a:t>– Kobe Bryant</a:t>
            </a:r>
            <a:endParaRPr sz="1800">
              <a:solidFill>
                <a:schemeClr val="lt1"/>
              </a:solidFill>
              <a:latin typeface="Open Sans"/>
              <a:ea typeface="Open Sans"/>
              <a:cs typeface="Open Sans"/>
              <a:sym typeface="Open Sans"/>
            </a:endParaRPr>
          </a:p>
        </p:txBody>
      </p:sp>
      <p:sp>
        <p:nvSpPr>
          <p:cNvPr id="69" name="Google Shape;69;p15"/>
          <p:cNvSpPr txBox="1"/>
          <p:nvPr/>
        </p:nvSpPr>
        <p:spPr>
          <a:xfrm>
            <a:off x="564175" y="249125"/>
            <a:ext cx="5651400" cy="10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“People just don’t understand how obsessed I am with winning.” </a:t>
            </a:r>
            <a:r>
              <a:rPr b="1" lang="en" sz="1800">
                <a:solidFill>
                  <a:schemeClr val="lt1"/>
                </a:solidFill>
                <a:latin typeface="Roboto"/>
                <a:ea typeface="Roboto"/>
                <a:cs typeface="Roboto"/>
                <a:sym typeface="Roboto"/>
              </a:rPr>
              <a:t>– Kobe Bryant</a:t>
            </a:r>
            <a:endParaRPr sz="1800">
              <a:solidFill>
                <a:schemeClr val="lt1"/>
              </a:solidFill>
            </a:endParaRPr>
          </a:p>
        </p:txBody>
      </p:sp>
      <p:pic>
        <p:nvPicPr>
          <p:cNvPr id="70" name="Google Shape;70;p15"/>
          <p:cNvPicPr preferRelativeResize="0"/>
          <p:nvPr/>
        </p:nvPicPr>
        <p:blipFill rotWithShape="1">
          <a:blip r:embed="rId4">
            <a:alphaModFix/>
          </a:blip>
          <a:srcRect b="9099" l="7680" r="-7679" t="-9099"/>
          <a:stretch/>
        </p:blipFill>
        <p:spPr>
          <a:xfrm>
            <a:off x="958250" y="587975"/>
            <a:ext cx="5257326" cy="3504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Career Highlights</a:t>
            </a:r>
            <a:endParaRPr>
              <a:solidFill>
                <a:srgbClr val="FFFFFF"/>
              </a:solidFill>
            </a:endParaRPr>
          </a:p>
        </p:txBody>
      </p:sp>
      <p:sp>
        <p:nvSpPr>
          <p:cNvPr id="76" name="Google Shape;76;p16"/>
          <p:cNvSpPr txBox="1"/>
          <p:nvPr>
            <p:ph idx="1" type="body"/>
          </p:nvPr>
        </p:nvSpPr>
        <p:spPr>
          <a:xfrm>
            <a:off x="350750" y="1142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Entered the NBA at 18 years old</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18x All-Star</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5x NBA Champion</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2x NBA Finals MVP</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MVP 2007-2008</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9x NBA All Defensive First Team</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2x NBA Scoring Champion</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NBA Slam Dunk Contest Winner</a:t>
            </a:r>
            <a:endParaRPr>
              <a:solidFill>
                <a:srgbClr val="FFFFFF"/>
              </a:solidFill>
            </a:endParaRPr>
          </a:p>
          <a:p>
            <a:pPr indent="-342900" lvl="0" marL="457200" rtl="0" algn="l">
              <a:spcBef>
                <a:spcPts val="0"/>
              </a:spcBef>
              <a:spcAft>
                <a:spcPts val="0"/>
              </a:spcAft>
              <a:buClr>
                <a:schemeClr val="lt1"/>
              </a:buClr>
              <a:buSzPts val="1800"/>
              <a:buChar char="●"/>
            </a:pPr>
            <a:r>
              <a:rPr lang="en">
                <a:solidFill>
                  <a:schemeClr val="lt1"/>
                </a:solidFill>
                <a:latin typeface="Helvetica Neue"/>
                <a:ea typeface="Helvetica Neue"/>
                <a:cs typeface="Helvetica Neue"/>
                <a:sym typeface="Helvetica Neue"/>
              </a:rPr>
              <a:t>11x all NBA first team ( tied with Karl Malone for 2nd place, only Lebron is head with 12)</a:t>
            </a:r>
            <a:endParaRPr>
              <a:solidFill>
                <a:schemeClr val="lt1"/>
              </a:solidFill>
            </a:endParaRPr>
          </a:p>
          <a:p>
            <a:pPr indent="0" lvl="0" marL="457200" rtl="0" algn="l">
              <a:spcBef>
                <a:spcPts val="1600"/>
              </a:spcBef>
              <a:spcAft>
                <a:spcPts val="160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Kobe Bryant won an Oscar</a:t>
            </a:r>
            <a:endParaRPr>
              <a:solidFill>
                <a:srgbClr val="FFFFFF"/>
              </a:solidFill>
            </a:endParaRPr>
          </a:p>
        </p:txBody>
      </p:sp>
      <p:sp>
        <p:nvSpPr>
          <p:cNvPr id="82" name="Google Shape;82;p17"/>
          <p:cNvSpPr txBox="1"/>
          <p:nvPr>
            <p:ph idx="1" type="body"/>
          </p:nvPr>
        </p:nvSpPr>
        <p:spPr>
          <a:xfrm>
            <a:off x="6238500" y="1142725"/>
            <a:ext cx="29055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 </a:t>
            </a:r>
            <a:endParaRPr sz="2400">
              <a:solidFill>
                <a:schemeClr val="lt1"/>
              </a:solidFill>
            </a:endParaRPr>
          </a:p>
          <a:p>
            <a:pPr indent="0" lvl="0" marL="0" rtl="0" algn="l">
              <a:spcBef>
                <a:spcPts val="1600"/>
              </a:spcBef>
              <a:spcAft>
                <a:spcPts val="0"/>
              </a:spcAft>
              <a:buNone/>
            </a:pPr>
            <a:r>
              <a:t/>
            </a:r>
            <a:endParaRPr sz="2400">
              <a:solidFill>
                <a:schemeClr val="lt1"/>
              </a:solidFill>
            </a:endParaRPr>
          </a:p>
          <a:p>
            <a:pPr indent="0" lvl="0" marL="0" rtl="0" algn="l">
              <a:spcBef>
                <a:spcPts val="1600"/>
              </a:spcBef>
              <a:spcAft>
                <a:spcPts val="0"/>
              </a:spcAft>
              <a:buNone/>
            </a:pPr>
            <a:r>
              <a:t/>
            </a:r>
            <a:endParaRPr sz="2400">
              <a:solidFill>
                <a:schemeClr val="lt1"/>
              </a:solidFill>
            </a:endParaRPr>
          </a:p>
          <a:p>
            <a:pPr indent="0" lvl="0" marL="0" rtl="0" algn="l">
              <a:spcBef>
                <a:spcPts val="1600"/>
              </a:spcBef>
              <a:spcAft>
                <a:spcPts val="0"/>
              </a:spcAft>
              <a:buNone/>
            </a:pPr>
            <a:r>
              <a:t/>
            </a:r>
            <a:endParaRPr sz="2400">
              <a:solidFill>
                <a:schemeClr val="lt1"/>
              </a:solidFill>
            </a:endParaRPr>
          </a:p>
          <a:p>
            <a:pPr indent="0" lvl="0" marL="0" rtl="0" algn="l">
              <a:spcBef>
                <a:spcPts val="1600"/>
              </a:spcBef>
              <a:spcAft>
                <a:spcPts val="1600"/>
              </a:spcAft>
              <a:buNone/>
            </a:pPr>
            <a:r>
              <a:rPr lang="en" sz="2400">
                <a:solidFill>
                  <a:schemeClr val="lt1"/>
                </a:solidFill>
                <a:latin typeface="Roboto"/>
                <a:ea typeface="Roboto"/>
                <a:cs typeface="Roboto"/>
                <a:sym typeface="Roboto"/>
              </a:rPr>
              <a:t>Executive producer of </a:t>
            </a:r>
            <a:r>
              <a:rPr b="1" lang="en" sz="2400">
                <a:solidFill>
                  <a:schemeClr val="lt1"/>
                </a:solidFill>
                <a:latin typeface="Roboto"/>
                <a:ea typeface="Roboto"/>
                <a:cs typeface="Roboto"/>
                <a:sym typeface="Roboto"/>
              </a:rPr>
              <a:t>Dear Basketball</a:t>
            </a:r>
            <a:endParaRPr sz="2400">
              <a:solidFill>
                <a:schemeClr val="lt1"/>
              </a:solidFill>
            </a:endParaRPr>
          </a:p>
        </p:txBody>
      </p:sp>
      <p:pic>
        <p:nvPicPr>
          <p:cNvPr id="83" name="Google Shape;83;p17"/>
          <p:cNvPicPr preferRelativeResize="0"/>
          <p:nvPr/>
        </p:nvPicPr>
        <p:blipFill>
          <a:blip r:embed="rId4">
            <a:alphaModFix/>
          </a:blip>
          <a:stretch>
            <a:fillRect/>
          </a:stretch>
        </p:blipFill>
        <p:spPr>
          <a:xfrm>
            <a:off x="170450" y="1017725"/>
            <a:ext cx="5828274" cy="3948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Shooting Stats</a:t>
            </a:r>
            <a:endParaRPr>
              <a:solidFill>
                <a:srgbClr val="FFFFFF"/>
              </a:solidFill>
            </a:endParaRPr>
          </a:p>
        </p:txBody>
      </p:sp>
      <p:sp>
        <p:nvSpPr>
          <p:cNvPr id="89" name="Google Shape;89;p18"/>
          <p:cNvSpPr txBox="1"/>
          <p:nvPr>
            <p:ph idx="1" type="body"/>
          </p:nvPr>
        </p:nvSpPr>
        <p:spPr>
          <a:xfrm>
            <a:off x="350750" y="1142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Total Shots - 26,200 (3rd all-time)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Total Made - 11,719 (7th all-time)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Total Points - 33,643 (4th all-time)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Points Per Game - 24.99 (11th all-time)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Playoffs total Made - 2,014 (5th all-time)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Playoff points - 5,640 (4th all-time)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Career High PPG - 35.40 (9th all-time)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Shots Missed - 14,481 (1st all-time)</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90" name="Google Shape;90;p18"/>
          <p:cNvPicPr preferRelativeResize="0"/>
          <p:nvPr/>
        </p:nvPicPr>
        <p:blipFill>
          <a:blip r:embed="rId4">
            <a:alphaModFix/>
          </a:blip>
          <a:stretch>
            <a:fillRect/>
          </a:stretch>
        </p:blipFill>
        <p:spPr>
          <a:xfrm>
            <a:off x="5739002" y="0"/>
            <a:ext cx="340499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 name="Shape 94"/>
        <p:cNvGrpSpPr/>
        <p:nvPr/>
      </p:nvGrpSpPr>
      <p:grpSpPr>
        <a:xfrm>
          <a:off x="0" y="0"/>
          <a:ext cx="0" cy="0"/>
          <a:chOff x="0" y="0"/>
          <a:chExt cx="0" cy="0"/>
        </a:xfrm>
      </p:grpSpPr>
      <p:pic>
        <p:nvPicPr>
          <p:cNvPr id="95" name="Google Shape;95;p19"/>
          <p:cNvPicPr preferRelativeResize="0"/>
          <p:nvPr/>
        </p:nvPicPr>
        <p:blipFill>
          <a:blip r:embed="rId4">
            <a:alphaModFix/>
          </a:blip>
          <a:stretch>
            <a:fillRect/>
          </a:stretch>
        </p:blipFill>
        <p:spPr>
          <a:xfrm>
            <a:off x="0" y="2221075"/>
            <a:ext cx="9144000" cy="863150"/>
          </a:xfrm>
          <a:prstGeom prst="rect">
            <a:avLst/>
          </a:prstGeom>
          <a:noFill/>
          <a:ln>
            <a:noFill/>
          </a:ln>
        </p:spPr>
      </p:pic>
      <p:pic>
        <p:nvPicPr>
          <p:cNvPr id="96" name="Google Shape;96;p19"/>
          <p:cNvPicPr preferRelativeResize="0"/>
          <p:nvPr/>
        </p:nvPicPr>
        <p:blipFill rotWithShape="1">
          <a:blip r:embed="rId5">
            <a:alphaModFix/>
          </a:blip>
          <a:srcRect b="31439" l="0" r="0" t="-31439"/>
          <a:stretch/>
        </p:blipFill>
        <p:spPr>
          <a:xfrm>
            <a:off x="0" y="2691275"/>
            <a:ext cx="9181625" cy="1375650"/>
          </a:xfrm>
          <a:prstGeom prst="rect">
            <a:avLst/>
          </a:prstGeom>
          <a:noFill/>
          <a:ln>
            <a:noFill/>
          </a:ln>
        </p:spPr>
      </p:pic>
      <p:sp>
        <p:nvSpPr>
          <p:cNvPr id="97" name="Google Shape;97;p19"/>
          <p:cNvSpPr txBox="1"/>
          <p:nvPr/>
        </p:nvSpPr>
        <p:spPr>
          <a:xfrm>
            <a:off x="310300" y="799275"/>
            <a:ext cx="59616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Kobe data </a:t>
            </a:r>
            <a:endParaRPr sz="2400">
              <a:solidFill>
                <a:schemeClr val="lt1"/>
              </a:solidFill>
            </a:endParaRPr>
          </a:p>
        </p:txBody>
      </p:sp>
      <p:sp>
        <p:nvSpPr>
          <p:cNvPr id="98" name="Google Shape;98;p19"/>
          <p:cNvSpPr txBox="1"/>
          <p:nvPr/>
        </p:nvSpPr>
        <p:spPr>
          <a:xfrm>
            <a:off x="56425" y="1476300"/>
            <a:ext cx="22380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Columns: </a:t>
            </a:r>
            <a:r>
              <a:rPr b="1" lang="en">
                <a:solidFill>
                  <a:schemeClr val="lt1"/>
                </a:solidFill>
              </a:rPr>
              <a:t>25</a:t>
            </a:r>
            <a:endParaRPr b="1">
              <a:solidFill>
                <a:schemeClr val="lt1"/>
              </a:solidFill>
            </a:endParaRPr>
          </a:p>
          <a:p>
            <a:pPr indent="0" lvl="0" marL="0" rtl="0" algn="l">
              <a:spcBef>
                <a:spcPts val="0"/>
              </a:spcBef>
              <a:spcAft>
                <a:spcPts val="0"/>
              </a:spcAft>
              <a:buNone/>
            </a:pPr>
            <a:r>
              <a:rPr lang="en">
                <a:solidFill>
                  <a:schemeClr val="lt1"/>
                </a:solidFill>
              </a:rPr>
              <a:t>Rows:  </a:t>
            </a:r>
            <a:r>
              <a:rPr b="1" lang="en">
                <a:solidFill>
                  <a:schemeClr val="lt1"/>
                </a:solidFill>
                <a:latin typeface="Courier New"/>
                <a:ea typeface="Courier New"/>
                <a:cs typeface="Courier New"/>
                <a:sym typeface="Courier New"/>
              </a:rPr>
              <a:t>30697</a:t>
            </a:r>
            <a:endParaRPr b="1">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6693000" y="1883950"/>
            <a:ext cx="2167200" cy="284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solidFill>
                <a:srgbClr val="FFFFFF"/>
              </a:solidFill>
            </a:endParaRPr>
          </a:p>
        </p:txBody>
      </p:sp>
      <p:sp>
        <p:nvSpPr>
          <p:cNvPr id="104" name="Google Shape;104;p20"/>
          <p:cNvSpPr txBox="1"/>
          <p:nvPr>
            <p:ph type="title"/>
          </p:nvPr>
        </p:nvSpPr>
        <p:spPr>
          <a:xfrm>
            <a:off x="39025" y="58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Shot Type</a:t>
            </a:r>
            <a:endParaRPr>
              <a:solidFill>
                <a:srgbClr val="FFFFFF"/>
              </a:solidFill>
            </a:endParaRPr>
          </a:p>
        </p:txBody>
      </p:sp>
      <p:pic>
        <p:nvPicPr>
          <p:cNvPr id="105" name="Google Shape;105;p20"/>
          <p:cNvPicPr preferRelativeResize="0"/>
          <p:nvPr/>
        </p:nvPicPr>
        <p:blipFill>
          <a:blip r:embed="rId4">
            <a:alphaModFix/>
          </a:blip>
          <a:stretch>
            <a:fillRect/>
          </a:stretch>
        </p:blipFill>
        <p:spPr>
          <a:xfrm>
            <a:off x="1192825" y="703650"/>
            <a:ext cx="7417900" cy="4396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1"/>
          <p:cNvSpPr txBox="1"/>
          <p:nvPr>
            <p:ph idx="1" type="body"/>
          </p:nvPr>
        </p:nvSpPr>
        <p:spPr>
          <a:xfrm>
            <a:off x="39775" y="1230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sp>
        <p:nvSpPr>
          <p:cNvPr id="111" name="Google Shape;111;p21"/>
          <p:cNvSpPr txBox="1"/>
          <p:nvPr>
            <p:ph type="title"/>
          </p:nvPr>
        </p:nvSpPr>
        <p:spPr>
          <a:xfrm>
            <a:off x="39775" y="15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Range vs Areas</a:t>
            </a:r>
            <a:endParaRPr>
              <a:solidFill>
                <a:srgbClr val="FFFFFF"/>
              </a:solidFill>
            </a:endParaRPr>
          </a:p>
        </p:txBody>
      </p:sp>
      <p:pic>
        <p:nvPicPr>
          <p:cNvPr id="112" name="Google Shape;112;p21"/>
          <p:cNvPicPr preferRelativeResize="0"/>
          <p:nvPr/>
        </p:nvPicPr>
        <p:blipFill>
          <a:blip r:embed="rId4">
            <a:alphaModFix/>
          </a:blip>
          <a:stretch>
            <a:fillRect/>
          </a:stretch>
        </p:blipFill>
        <p:spPr>
          <a:xfrm>
            <a:off x="72950" y="911975"/>
            <a:ext cx="4450401" cy="3297675"/>
          </a:xfrm>
          <a:prstGeom prst="rect">
            <a:avLst/>
          </a:prstGeom>
          <a:noFill/>
          <a:ln>
            <a:noFill/>
          </a:ln>
        </p:spPr>
      </p:pic>
      <p:pic>
        <p:nvPicPr>
          <p:cNvPr id="113" name="Google Shape;113;p21"/>
          <p:cNvPicPr preferRelativeResize="0"/>
          <p:nvPr/>
        </p:nvPicPr>
        <p:blipFill>
          <a:blip r:embed="rId5">
            <a:alphaModFix/>
          </a:blip>
          <a:stretch>
            <a:fillRect/>
          </a:stretch>
        </p:blipFill>
        <p:spPr>
          <a:xfrm>
            <a:off x="4829775" y="911975"/>
            <a:ext cx="4314224" cy="329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